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5"/>
  </p:notesMasterIdLst>
  <p:sldIdLst>
    <p:sldId id="256" r:id="rId2"/>
    <p:sldId id="407" r:id="rId3"/>
    <p:sldId id="408" r:id="rId4"/>
    <p:sldId id="496" r:id="rId5"/>
    <p:sldId id="497" r:id="rId6"/>
    <p:sldId id="409" r:id="rId7"/>
    <p:sldId id="410" r:id="rId8"/>
    <p:sldId id="499" r:id="rId9"/>
    <p:sldId id="500" r:id="rId10"/>
    <p:sldId id="501" r:id="rId11"/>
    <p:sldId id="459" r:id="rId12"/>
    <p:sldId id="498" r:id="rId13"/>
    <p:sldId id="502" r:id="rId14"/>
    <p:sldId id="463" r:id="rId15"/>
    <p:sldId id="503" r:id="rId16"/>
    <p:sldId id="504" r:id="rId17"/>
    <p:sldId id="467" r:id="rId18"/>
    <p:sldId id="460" r:id="rId19"/>
    <p:sldId id="486" r:id="rId20"/>
    <p:sldId id="485" r:id="rId21"/>
    <p:sldId id="489" r:id="rId22"/>
    <p:sldId id="468" r:id="rId23"/>
    <p:sldId id="517" r:id="rId24"/>
    <p:sldId id="507" r:id="rId25"/>
    <p:sldId id="466" r:id="rId26"/>
    <p:sldId id="508" r:id="rId27"/>
    <p:sldId id="491" r:id="rId28"/>
    <p:sldId id="505" r:id="rId29"/>
    <p:sldId id="521" r:id="rId30"/>
    <p:sldId id="522" r:id="rId31"/>
    <p:sldId id="469" r:id="rId32"/>
    <p:sldId id="470" r:id="rId33"/>
    <p:sldId id="524" r:id="rId34"/>
    <p:sldId id="488" r:id="rId35"/>
    <p:sldId id="506" r:id="rId36"/>
    <p:sldId id="481" r:id="rId37"/>
    <p:sldId id="525" r:id="rId38"/>
    <p:sldId id="484" r:id="rId39"/>
    <p:sldId id="523" r:id="rId40"/>
    <p:sldId id="492" r:id="rId41"/>
    <p:sldId id="493" r:id="rId42"/>
    <p:sldId id="490" r:id="rId43"/>
    <p:sldId id="487" r:id="rId44"/>
    <p:sldId id="509" r:id="rId45"/>
    <p:sldId id="520" r:id="rId46"/>
    <p:sldId id="510" r:id="rId47"/>
    <p:sldId id="511" r:id="rId48"/>
    <p:sldId id="513" r:id="rId49"/>
    <p:sldId id="514" r:id="rId50"/>
    <p:sldId id="515" r:id="rId51"/>
    <p:sldId id="473" r:id="rId52"/>
    <p:sldId id="480" r:id="rId53"/>
    <p:sldId id="479" r:id="rId54"/>
  </p:sldIdLst>
  <p:sldSz cx="10077450" cy="7562850"/>
  <p:notesSz cx="7772400" cy="10058400"/>
  <p:defaultTextStyle>
    <a:defPPr>
      <a:defRPr lang="en-US"/>
    </a:defPPr>
    <a:lvl1pPr algn="l" defTabSz="456299" rtl="0" fontAlgn="base" hangingPunct="0">
      <a:lnSpc>
        <a:spcPct val="94000"/>
      </a:lnSpc>
      <a:spcBef>
        <a:spcPct val="0"/>
      </a:spcBef>
      <a:spcAft>
        <a:spcPct val="0"/>
      </a:spcAft>
      <a:buClr>
        <a:srgbClr val="000000"/>
      </a:buClr>
      <a:buSzPct val="45000"/>
      <a:buFont typeface="Wingdings" pitchFamily="-111" charset="2"/>
      <a:defRPr kern="1200">
        <a:solidFill>
          <a:schemeClr val="tx1"/>
        </a:solidFill>
        <a:latin typeface="Arial" pitchFamily="-111" charset="0"/>
        <a:ea typeface="+mn-ea"/>
        <a:cs typeface="+mn-cs"/>
      </a:defRPr>
    </a:lvl1pPr>
    <a:lvl2pPr marL="430952" indent="-215479" algn="l" defTabSz="456299" rtl="0" fontAlgn="base" hangingPunct="0">
      <a:lnSpc>
        <a:spcPct val="94000"/>
      </a:lnSpc>
      <a:spcBef>
        <a:spcPct val="0"/>
      </a:spcBef>
      <a:spcAft>
        <a:spcPct val="0"/>
      </a:spcAft>
      <a:buClr>
        <a:srgbClr val="000000"/>
      </a:buClr>
      <a:buSzPct val="45000"/>
      <a:buFont typeface="Wingdings" pitchFamily="-111" charset="2"/>
      <a:defRPr kern="1200">
        <a:solidFill>
          <a:schemeClr val="tx1"/>
        </a:solidFill>
        <a:latin typeface="Arial" pitchFamily="-111" charset="0"/>
        <a:ea typeface="+mn-ea"/>
        <a:cs typeface="+mn-cs"/>
      </a:defRPr>
    </a:lvl2pPr>
    <a:lvl3pPr marL="646424" indent="-215479" algn="l" defTabSz="456299" rtl="0" fontAlgn="base" hangingPunct="0">
      <a:lnSpc>
        <a:spcPct val="94000"/>
      </a:lnSpc>
      <a:spcBef>
        <a:spcPct val="0"/>
      </a:spcBef>
      <a:spcAft>
        <a:spcPct val="0"/>
      </a:spcAft>
      <a:buClr>
        <a:srgbClr val="000000"/>
      </a:buClr>
      <a:buSzPct val="45000"/>
      <a:buFont typeface="Wingdings" pitchFamily="-111" charset="2"/>
      <a:defRPr kern="1200">
        <a:solidFill>
          <a:schemeClr val="tx1"/>
        </a:solidFill>
        <a:latin typeface="Arial" pitchFamily="-111" charset="0"/>
        <a:ea typeface="+mn-ea"/>
        <a:cs typeface="+mn-cs"/>
      </a:defRPr>
    </a:lvl3pPr>
    <a:lvl4pPr marL="861899" indent="-215479" algn="l" defTabSz="456299" rtl="0" fontAlgn="base" hangingPunct="0">
      <a:lnSpc>
        <a:spcPct val="94000"/>
      </a:lnSpc>
      <a:spcBef>
        <a:spcPct val="0"/>
      </a:spcBef>
      <a:spcAft>
        <a:spcPct val="0"/>
      </a:spcAft>
      <a:buClr>
        <a:srgbClr val="000000"/>
      </a:buClr>
      <a:buSzPct val="45000"/>
      <a:buFont typeface="Wingdings" pitchFamily="-111" charset="2"/>
      <a:defRPr kern="1200">
        <a:solidFill>
          <a:schemeClr val="tx1"/>
        </a:solidFill>
        <a:latin typeface="Arial" pitchFamily="-111" charset="0"/>
        <a:ea typeface="+mn-ea"/>
        <a:cs typeface="+mn-cs"/>
      </a:defRPr>
    </a:lvl4pPr>
    <a:lvl5pPr marL="1077375" indent="-215479" algn="l" defTabSz="456299" rtl="0" fontAlgn="base" hangingPunct="0">
      <a:lnSpc>
        <a:spcPct val="94000"/>
      </a:lnSpc>
      <a:spcBef>
        <a:spcPct val="0"/>
      </a:spcBef>
      <a:spcAft>
        <a:spcPct val="0"/>
      </a:spcAft>
      <a:buClr>
        <a:srgbClr val="000000"/>
      </a:buClr>
      <a:buSzPct val="45000"/>
      <a:buFont typeface="Wingdings" pitchFamily="-111" charset="2"/>
      <a:defRPr kern="1200">
        <a:solidFill>
          <a:schemeClr val="tx1"/>
        </a:solidFill>
        <a:latin typeface="Arial" pitchFamily="-111" charset="0"/>
        <a:ea typeface="+mn-ea"/>
        <a:cs typeface="+mn-cs"/>
      </a:defRPr>
    </a:lvl5pPr>
    <a:lvl6pPr marL="2281502" algn="l" defTabSz="456299" rtl="0" eaLnBrk="1" latinLnBrk="0" hangingPunct="1">
      <a:defRPr kern="1200">
        <a:solidFill>
          <a:schemeClr val="tx1"/>
        </a:solidFill>
        <a:latin typeface="Arial" pitchFamily="-111" charset="0"/>
        <a:ea typeface="+mn-ea"/>
        <a:cs typeface="+mn-cs"/>
      </a:defRPr>
    </a:lvl6pPr>
    <a:lvl7pPr marL="2737802" algn="l" defTabSz="456299" rtl="0" eaLnBrk="1" latinLnBrk="0" hangingPunct="1">
      <a:defRPr kern="1200">
        <a:solidFill>
          <a:schemeClr val="tx1"/>
        </a:solidFill>
        <a:latin typeface="Arial" pitchFamily="-111" charset="0"/>
        <a:ea typeface="+mn-ea"/>
        <a:cs typeface="+mn-cs"/>
      </a:defRPr>
    </a:lvl7pPr>
    <a:lvl8pPr marL="3194101" algn="l" defTabSz="456299" rtl="0" eaLnBrk="1" latinLnBrk="0" hangingPunct="1">
      <a:defRPr kern="1200">
        <a:solidFill>
          <a:schemeClr val="tx1"/>
        </a:solidFill>
        <a:latin typeface="Arial" pitchFamily="-111" charset="0"/>
        <a:ea typeface="+mn-ea"/>
        <a:cs typeface="+mn-cs"/>
      </a:defRPr>
    </a:lvl8pPr>
    <a:lvl9pPr marL="3650404" algn="l" defTabSz="456299" rtl="0" eaLnBrk="1" latinLnBrk="0" hangingPunct="1">
      <a:defRPr kern="1200">
        <a:solidFill>
          <a:schemeClr val="tx1"/>
        </a:solidFill>
        <a:latin typeface="Arial" pitchFamily="-111" charset="0"/>
        <a:ea typeface="+mn-ea"/>
        <a:cs typeface="+mn-cs"/>
      </a:defRPr>
    </a:lvl9pPr>
  </p:defaultTextStyle>
  <p:extLst>
    <p:ext uri="{EFAFB233-063F-42B5-8137-9DF3F51BA10A}">
      <p15:sldGuideLst xmlns:p15="http://schemas.microsoft.com/office/powerpoint/2012/main">
        <p15:guide id="1" orient="horz" pos="2382">
          <p15:clr>
            <a:srgbClr val="A4A3A4"/>
          </p15:clr>
        </p15:guide>
        <p15:guide id="2" pos="317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52" autoAdjust="0"/>
    <p:restoredTop sz="90929"/>
  </p:normalViewPr>
  <p:slideViewPr>
    <p:cSldViewPr>
      <p:cViewPr varScale="1">
        <p:scale>
          <a:sx n="134" d="100"/>
          <a:sy n="134" d="100"/>
        </p:scale>
        <p:origin x="1856" y="192"/>
      </p:cViewPr>
      <p:guideLst>
        <p:guide orient="horz" pos="2382"/>
        <p:guide pos="317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tiff>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2.jpeg>
</file>

<file path=ppt/media/image3.jpeg>
</file>

<file path=ppt/media/image4.jpeg>
</file>

<file path=ppt/media/image6.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Rectangle 1"/>
          <p:cNvSpPr>
            <a:spLocks noGrp="1" noRot="1" noChangeAspect="1" noChangeArrowheads="1"/>
          </p:cNvSpPr>
          <p:nvPr>
            <p:ph type="sldImg"/>
          </p:nvPr>
        </p:nvSpPr>
        <p:spPr bwMode="auto">
          <a:xfrm>
            <a:off x="1373188" y="763588"/>
            <a:ext cx="5024437" cy="3770312"/>
          </a:xfrm>
          <a:prstGeom prst="rect">
            <a:avLst/>
          </a:prstGeom>
          <a:noFill/>
          <a:ln w="9525">
            <a:noFill/>
            <a:round/>
            <a:headEnd/>
            <a:tailEnd/>
          </a:ln>
          <a:effectLst/>
        </p:spPr>
      </p:sp>
      <p:sp>
        <p:nvSpPr>
          <p:cNvPr id="2050" name="Rectangle 2"/>
          <p:cNvSpPr>
            <a:spLocks noGrp="1" noChangeArrowheads="1"/>
          </p:cNvSpPr>
          <p:nvPr>
            <p:ph type="body"/>
          </p:nvPr>
        </p:nvSpPr>
        <p:spPr bwMode="auto">
          <a:xfrm>
            <a:off x="777875" y="4776788"/>
            <a:ext cx="6216650" cy="4524375"/>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endParaRPr lang="en-US"/>
          </a:p>
        </p:txBody>
      </p:sp>
      <p:sp>
        <p:nvSpPr>
          <p:cNvPr id="2051" name="Rectangle 3"/>
          <p:cNvSpPr>
            <a:spLocks noGrp="1" noChangeArrowheads="1"/>
          </p:cNvSpPr>
          <p:nvPr>
            <p:ph type="hdr"/>
          </p:nvPr>
        </p:nvSpPr>
        <p:spPr bwMode="auto">
          <a:xfrm>
            <a:off x="0" y="0"/>
            <a:ext cx="3371850" cy="50165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nSpc>
                <a:spcPct val="93000"/>
              </a:lnSpc>
              <a:tabLst>
                <a:tab pos="723900" algn="l"/>
                <a:tab pos="1447800" algn="l"/>
                <a:tab pos="2171700" algn="l"/>
                <a:tab pos="2895600" algn="l"/>
              </a:tabLst>
              <a:defRPr sz="1400">
                <a:solidFill>
                  <a:srgbClr val="000000"/>
                </a:solidFill>
                <a:latin typeface="Times New Roman" pitchFamily="-111" charset="0"/>
                <a:ea typeface="Tahoma" pitchFamily="-111" charset="0"/>
                <a:cs typeface="Tahoma" pitchFamily="-111" charset="0"/>
              </a:defRPr>
            </a:lvl1pPr>
          </a:lstStyle>
          <a:p>
            <a:endParaRPr lang="en-US"/>
          </a:p>
        </p:txBody>
      </p:sp>
      <p:sp>
        <p:nvSpPr>
          <p:cNvPr id="2052" name="Rectangle 4"/>
          <p:cNvSpPr>
            <a:spLocks noGrp="1" noChangeArrowheads="1"/>
          </p:cNvSpPr>
          <p:nvPr>
            <p:ph type="dt"/>
          </p:nvPr>
        </p:nvSpPr>
        <p:spPr bwMode="auto">
          <a:xfrm>
            <a:off x="4398963" y="0"/>
            <a:ext cx="3371850" cy="50165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lnSpc>
                <a:spcPct val="93000"/>
              </a:lnSpc>
              <a:tabLst>
                <a:tab pos="723900" algn="l"/>
                <a:tab pos="1447800" algn="l"/>
                <a:tab pos="2171700" algn="l"/>
                <a:tab pos="2895600" algn="l"/>
              </a:tabLst>
              <a:defRPr sz="1400">
                <a:solidFill>
                  <a:srgbClr val="000000"/>
                </a:solidFill>
                <a:latin typeface="Times New Roman" pitchFamily="-111" charset="0"/>
                <a:ea typeface="Tahoma" pitchFamily="-111" charset="0"/>
                <a:cs typeface="Tahoma" pitchFamily="-111" charset="0"/>
              </a:defRPr>
            </a:lvl1pPr>
          </a:lstStyle>
          <a:p>
            <a:endParaRPr lang="en-US"/>
          </a:p>
        </p:txBody>
      </p:sp>
      <p:sp>
        <p:nvSpPr>
          <p:cNvPr id="2053" name="Rectangle 5"/>
          <p:cNvSpPr>
            <a:spLocks noGrp="1" noChangeArrowheads="1"/>
          </p:cNvSpPr>
          <p:nvPr>
            <p:ph type="ftr"/>
          </p:nvPr>
        </p:nvSpPr>
        <p:spPr bwMode="auto">
          <a:xfrm>
            <a:off x="0" y="9555163"/>
            <a:ext cx="3371850" cy="50165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nSpc>
                <a:spcPct val="93000"/>
              </a:lnSpc>
              <a:tabLst>
                <a:tab pos="723900" algn="l"/>
                <a:tab pos="1447800" algn="l"/>
                <a:tab pos="2171700" algn="l"/>
                <a:tab pos="2895600" algn="l"/>
              </a:tabLst>
              <a:defRPr sz="1400">
                <a:solidFill>
                  <a:srgbClr val="000000"/>
                </a:solidFill>
                <a:latin typeface="Times New Roman" pitchFamily="-111" charset="0"/>
                <a:ea typeface="Tahoma" pitchFamily="-111" charset="0"/>
                <a:cs typeface="Tahoma" pitchFamily="-111" charset="0"/>
              </a:defRPr>
            </a:lvl1pPr>
          </a:lstStyle>
          <a:p>
            <a:endParaRPr lang="en-US"/>
          </a:p>
        </p:txBody>
      </p:sp>
      <p:sp>
        <p:nvSpPr>
          <p:cNvPr id="2054" name="Rectangle 6"/>
          <p:cNvSpPr>
            <a:spLocks noGrp="1" noChangeArrowheads="1"/>
          </p:cNvSpPr>
          <p:nvPr>
            <p:ph type="sldNum"/>
          </p:nvPr>
        </p:nvSpPr>
        <p:spPr bwMode="auto">
          <a:xfrm>
            <a:off x="4398963" y="9555163"/>
            <a:ext cx="3371850" cy="501650"/>
          </a:xfrm>
          <a:prstGeom prst="rect">
            <a:avLst/>
          </a:prstGeom>
          <a:noFill/>
          <a:ln w="9525">
            <a:noFill/>
            <a:round/>
            <a:headEnd/>
            <a:tailEnd/>
          </a:ln>
          <a:effectLst/>
        </p:spPr>
        <p:txBody>
          <a:bodyPr vert="horz" wrap="square" lIns="0" tIns="0" rIns="0" bIns="0" numCol="1" anchor="b" anchorCtr="0" compatLnSpc="1">
            <a:prstTxWarp prst="textNoShape">
              <a:avLst/>
            </a:prstTxWarp>
          </a:bodyPr>
          <a:lstStyle>
            <a:lvl1pPr algn="r">
              <a:lnSpc>
                <a:spcPct val="93000"/>
              </a:lnSpc>
              <a:tabLst>
                <a:tab pos="723900" algn="l"/>
                <a:tab pos="1447800" algn="l"/>
                <a:tab pos="2171700" algn="l"/>
                <a:tab pos="2895600" algn="l"/>
              </a:tabLst>
              <a:defRPr sz="1400">
                <a:solidFill>
                  <a:srgbClr val="000000"/>
                </a:solidFill>
                <a:latin typeface="Times New Roman" pitchFamily="-111" charset="0"/>
                <a:ea typeface="Tahoma" pitchFamily="-111" charset="0"/>
                <a:cs typeface="Tahoma" pitchFamily="-111" charset="0"/>
              </a:defRPr>
            </a:lvl1pPr>
          </a:lstStyle>
          <a:p>
            <a:fld id="{47050F4D-C8E8-3F4B-A05D-07E398CC0A55}" type="slidenum">
              <a:rPr lang="en-US"/>
              <a:pPr/>
              <a:t>‹#›</a:t>
            </a:fld>
            <a:endParaRPr lang="en-US"/>
          </a:p>
        </p:txBody>
      </p:sp>
    </p:spTree>
    <p:extLst>
      <p:ext uri="{BB962C8B-B14F-4D97-AF65-F5344CB8AC3E}">
        <p14:creationId xmlns:p14="http://schemas.microsoft.com/office/powerpoint/2010/main" val="4258628203"/>
      </p:ext>
    </p:extLst>
  </p:cSld>
  <p:clrMap bg1="lt1" tx1="dk1" bg2="lt2" tx2="dk2" accent1="accent1" accent2="accent2" accent3="accent3" accent4="accent4" accent5="accent5" accent6="accent6" hlink="hlink" folHlink="folHlink"/>
  <p:notesStyle>
    <a:lvl1pPr algn="l" defTabSz="456299" rtl="0" eaLnBrk="0" fontAlgn="base" hangingPunct="0">
      <a:spcBef>
        <a:spcPct val="30000"/>
      </a:spcBef>
      <a:spcAft>
        <a:spcPct val="0"/>
      </a:spcAft>
      <a:buClr>
        <a:srgbClr val="000000"/>
      </a:buClr>
      <a:buSzPct val="100000"/>
      <a:buFont typeface="Times New Roman" pitchFamily="-111" charset="0"/>
      <a:defRPr sz="1200" kern="1200">
        <a:solidFill>
          <a:srgbClr val="000000"/>
        </a:solidFill>
        <a:latin typeface="Times New Roman" pitchFamily="-111" charset="0"/>
        <a:ea typeface="+mn-ea"/>
        <a:cs typeface="+mn-cs"/>
      </a:defRPr>
    </a:lvl1pPr>
    <a:lvl2pPr marL="741489" indent="-285188" algn="l" defTabSz="456299" rtl="0" eaLnBrk="0" fontAlgn="base" hangingPunct="0">
      <a:spcBef>
        <a:spcPct val="30000"/>
      </a:spcBef>
      <a:spcAft>
        <a:spcPct val="0"/>
      </a:spcAft>
      <a:buClr>
        <a:srgbClr val="000000"/>
      </a:buClr>
      <a:buSzPct val="100000"/>
      <a:buFont typeface="Times New Roman" pitchFamily="-111" charset="0"/>
      <a:defRPr sz="1200" kern="1200">
        <a:solidFill>
          <a:srgbClr val="000000"/>
        </a:solidFill>
        <a:latin typeface="Times New Roman" pitchFamily="-111" charset="0"/>
        <a:ea typeface="ＭＳ Ｐゴシック" pitchFamily="-111" charset="-128"/>
        <a:cs typeface="+mn-cs"/>
      </a:defRPr>
    </a:lvl2pPr>
    <a:lvl3pPr marL="1140748" indent="-228152" algn="l" defTabSz="456299" rtl="0" eaLnBrk="0" fontAlgn="base" hangingPunct="0">
      <a:spcBef>
        <a:spcPct val="30000"/>
      </a:spcBef>
      <a:spcAft>
        <a:spcPct val="0"/>
      </a:spcAft>
      <a:buClr>
        <a:srgbClr val="000000"/>
      </a:buClr>
      <a:buSzPct val="100000"/>
      <a:buFont typeface="Times New Roman" pitchFamily="-111" charset="0"/>
      <a:defRPr sz="1200" kern="1200">
        <a:solidFill>
          <a:srgbClr val="000000"/>
        </a:solidFill>
        <a:latin typeface="Times New Roman" pitchFamily="-111" charset="0"/>
        <a:ea typeface="ＭＳ Ｐゴシック" pitchFamily="-111" charset="-128"/>
        <a:cs typeface="+mn-cs"/>
      </a:defRPr>
    </a:lvl3pPr>
    <a:lvl4pPr marL="1597051" indent="-228152" algn="l" defTabSz="456299" rtl="0" eaLnBrk="0" fontAlgn="base" hangingPunct="0">
      <a:spcBef>
        <a:spcPct val="30000"/>
      </a:spcBef>
      <a:spcAft>
        <a:spcPct val="0"/>
      </a:spcAft>
      <a:buClr>
        <a:srgbClr val="000000"/>
      </a:buClr>
      <a:buSzPct val="100000"/>
      <a:buFont typeface="Times New Roman" pitchFamily="-111" charset="0"/>
      <a:defRPr sz="1200" kern="1200">
        <a:solidFill>
          <a:srgbClr val="000000"/>
        </a:solidFill>
        <a:latin typeface="Times New Roman" pitchFamily="-111" charset="0"/>
        <a:ea typeface="ＭＳ Ｐゴシック" pitchFamily="-111" charset="-128"/>
        <a:cs typeface="+mn-cs"/>
      </a:defRPr>
    </a:lvl4pPr>
    <a:lvl5pPr marL="2053352" indent="-228152" algn="l" defTabSz="456299" rtl="0" eaLnBrk="0" fontAlgn="base" hangingPunct="0">
      <a:spcBef>
        <a:spcPct val="30000"/>
      </a:spcBef>
      <a:spcAft>
        <a:spcPct val="0"/>
      </a:spcAft>
      <a:buClr>
        <a:srgbClr val="000000"/>
      </a:buClr>
      <a:buSzPct val="100000"/>
      <a:buFont typeface="Times New Roman" pitchFamily="-111" charset="0"/>
      <a:defRPr sz="1200" kern="1200">
        <a:solidFill>
          <a:srgbClr val="000000"/>
        </a:solidFill>
        <a:latin typeface="Times New Roman" pitchFamily="-111" charset="0"/>
        <a:ea typeface="ＭＳ Ｐゴシック" pitchFamily="-111" charset="-128"/>
        <a:cs typeface="+mn-cs"/>
      </a:defRPr>
    </a:lvl5pPr>
    <a:lvl6pPr marL="2281502" algn="l" defTabSz="456299" rtl="0" eaLnBrk="1" latinLnBrk="0" hangingPunct="1">
      <a:defRPr sz="1200" kern="1200">
        <a:solidFill>
          <a:schemeClr val="tx1"/>
        </a:solidFill>
        <a:latin typeface="+mn-lt"/>
        <a:ea typeface="+mn-ea"/>
        <a:cs typeface="+mn-cs"/>
      </a:defRPr>
    </a:lvl6pPr>
    <a:lvl7pPr marL="2737802" algn="l" defTabSz="456299" rtl="0" eaLnBrk="1" latinLnBrk="0" hangingPunct="1">
      <a:defRPr sz="1200" kern="1200">
        <a:solidFill>
          <a:schemeClr val="tx1"/>
        </a:solidFill>
        <a:latin typeface="+mn-lt"/>
        <a:ea typeface="+mn-ea"/>
        <a:cs typeface="+mn-cs"/>
      </a:defRPr>
    </a:lvl7pPr>
    <a:lvl8pPr marL="3194101" algn="l" defTabSz="456299" rtl="0" eaLnBrk="1" latinLnBrk="0" hangingPunct="1">
      <a:defRPr sz="1200" kern="1200">
        <a:solidFill>
          <a:schemeClr val="tx1"/>
        </a:solidFill>
        <a:latin typeface="+mn-lt"/>
        <a:ea typeface="+mn-ea"/>
        <a:cs typeface="+mn-cs"/>
      </a:defRPr>
    </a:lvl8pPr>
    <a:lvl9pPr marL="3650404" algn="l" defTabSz="456299"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5650" y="2349502"/>
            <a:ext cx="8566150" cy="1620839"/>
          </a:xfrm>
        </p:spPr>
        <p:txBody>
          <a:bodyPr/>
          <a:lstStyle/>
          <a:p>
            <a:r>
              <a:rPr lang="en-US"/>
              <a:t>Click to edit Master title style</a:t>
            </a:r>
          </a:p>
        </p:txBody>
      </p:sp>
      <p:sp>
        <p:nvSpPr>
          <p:cNvPr id="3" name="Subtitle 2"/>
          <p:cNvSpPr>
            <a:spLocks noGrp="1"/>
          </p:cNvSpPr>
          <p:nvPr>
            <p:ph type="subTitle" idx="1"/>
          </p:nvPr>
        </p:nvSpPr>
        <p:spPr>
          <a:xfrm>
            <a:off x="1511300" y="4286252"/>
            <a:ext cx="7054850" cy="1931988"/>
          </a:xfrm>
        </p:spPr>
        <p:txBody>
          <a:bodyPr/>
          <a:lstStyle>
            <a:lvl1pPr marL="0" indent="0" algn="ctr">
              <a:buNone/>
              <a:defRPr/>
            </a:lvl1pPr>
            <a:lvl2pPr marL="456299" indent="0" algn="ctr">
              <a:buNone/>
              <a:defRPr/>
            </a:lvl2pPr>
            <a:lvl3pPr marL="912600" indent="0" algn="ctr">
              <a:buNone/>
              <a:defRPr/>
            </a:lvl3pPr>
            <a:lvl4pPr marL="1368900" indent="0" algn="ctr">
              <a:buNone/>
              <a:defRPr/>
            </a:lvl4pPr>
            <a:lvl5pPr marL="1825200" indent="0" algn="ctr">
              <a:buNone/>
              <a:defRPr/>
            </a:lvl5pPr>
            <a:lvl6pPr marL="2281502" indent="0" algn="ctr">
              <a:buNone/>
              <a:defRPr/>
            </a:lvl6pPr>
            <a:lvl7pPr marL="2737802" indent="0" algn="ctr">
              <a:buNone/>
              <a:defRPr/>
            </a:lvl7pPr>
            <a:lvl8pPr marL="3194101" indent="0" algn="ctr">
              <a:buNone/>
              <a:defRPr/>
            </a:lvl8pPr>
            <a:lvl9pPr marL="3650404" indent="0" algn="ctr">
              <a:buNone/>
              <a:defRPr/>
            </a:lvl9pPr>
          </a:lstStyle>
          <a:p>
            <a:r>
              <a:rPr lang="en-US"/>
              <a:t>Click to edit Master subtitle style</a:t>
            </a:r>
          </a:p>
        </p:txBody>
      </p:sp>
      <p:sp>
        <p:nvSpPr>
          <p:cNvPr id="4" name="Date Placeholder 3"/>
          <p:cNvSpPr>
            <a:spLocks noGrp="1"/>
          </p:cNvSpPr>
          <p:nvPr>
            <p:ph type="dt" idx="10"/>
          </p:nvPr>
        </p:nvSpPr>
        <p:spPr/>
        <p:txBody>
          <a:bodyPr/>
          <a:lstStyle>
            <a:lvl1pPr>
              <a:defRPr/>
            </a:lvl1pPr>
          </a:lstStyle>
          <a:p>
            <a:endParaRPr lang="en-US"/>
          </a:p>
        </p:txBody>
      </p:sp>
      <p:sp>
        <p:nvSpPr>
          <p:cNvPr id="5" name="Footer Placeholder 4"/>
          <p:cNvSpPr>
            <a:spLocks noGrp="1"/>
          </p:cNvSpPr>
          <p:nvPr>
            <p:ph type="ftr" idx="11"/>
          </p:nvPr>
        </p:nvSpPr>
        <p:spPr/>
        <p:txBody>
          <a:bodyPr/>
          <a:lstStyle>
            <a:lvl1pPr>
              <a:defRPr/>
            </a:lvl1pPr>
          </a:lstStyle>
          <a:p>
            <a:endParaRPr lang="en-US"/>
          </a:p>
        </p:txBody>
      </p:sp>
      <p:sp>
        <p:nvSpPr>
          <p:cNvPr id="6" name="Slide Number Placeholder 5"/>
          <p:cNvSpPr>
            <a:spLocks noGrp="1"/>
          </p:cNvSpPr>
          <p:nvPr>
            <p:ph type="sldNum" idx="12"/>
          </p:nvPr>
        </p:nvSpPr>
        <p:spPr/>
        <p:txBody>
          <a:bodyPr/>
          <a:lstStyle>
            <a:lvl1pPr>
              <a:defRPr smtClean="0"/>
            </a:lvl1pPr>
          </a:lstStyle>
          <a:p>
            <a:fld id="{C1E25212-C499-2845-9264-4CAAD22E0C08}"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idx="10"/>
          </p:nvPr>
        </p:nvSpPr>
        <p:spPr/>
        <p:txBody>
          <a:bodyPr/>
          <a:lstStyle>
            <a:lvl1pPr>
              <a:defRPr/>
            </a:lvl1pPr>
          </a:lstStyle>
          <a:p>
            <a:endParaRPr lang="en-US"/>
          </a:p>
        </p:txBody>
      </p:sp>
      <p:sp>
        <p:nvSpPr>
          <p:cNvPr id="5" name="Footer Placeholder 4"/>
          <p:cNvSpPr>
            <a:spLocks noGrp="1"/>
          </p:cNvSpPr>
          <p:nvPr>
            <p:ph type="ftr" idx="11"/>
          </p:nvPr>
        </p:nvSpPr>
        <p:spPr/>
        <p:txBody>
          <a:bodyPr/>
          <a:lstStyle>
            <a:lvl1pPr>
              <a:defRPr/>
            </a:lvl1pPr>
          </a:lstStyle>
          <a:p>
            <a:endParaRPr lang="en-US"/>
          </a:p>
        </p:txBody>
      </p:sp>
      <p:sp>
        <p:nvSpPr>
          <p:cNvPr id="6" name="Slide Number Placeholder 5"/>
          <p:cNvSpPr>
            <a:spLocks noGrp="1"/>
          </p:cNvSpPr>
          <p:nvPr>
            <p:ph type="sldNum" idx="12"/>
          </p:nvPr>
        </p:nvSpPr>
        <p:spPr/>
        <p:txBody>
          <a:bodyPr/>
          <a:lstStyle>
            <a:lvl1pPr>
              <a:defRPr smtClean="0"/>
            </a:lvl1pPr>
          </a:lstStyle>
          <a:p>
            <a:fld id="{06DFCD5D-A4EF-0F48-894C-74C4A518F617}"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4088" y="301625"/>
            <a:ext cx="2266950" cy="64579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3238" y="301625"/>
            <a:ext cx="6648450" cy="6457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idx="10"/>
          </p:nvPr>
        </p:nvSpPr>
        <p:spPr/>
        <p:txBody>
          <a:bodyPr/>
          <a:lstStyle>
            <a:lvl1pPr>
              <a:defRPr/>
            </a:lvl1pPr>
          </a:lstStyle>
          <a:p>
            <a:endParaRPr lang="en-US"/>
          </a:p>
        </p:txBody>
      </p:sp>
      <p:sp>
        <p:nvSpPr>
          <p:cNvPr id="5" name="Footer Placeholder 4"/>
          <p:cNvSpPr>
            <a:spLocks noGrp="1"/>
          </p:cNvSpPr>
          <p:nvPr>
            <p:ph type="ftr" idx="11"/>
          </p:nvPr>
        </p:nvSpPr>
        <p:spPr/>
        <p:txBody>
          <a:bodyPr/>
          <a:lstStyle>
            <a:lvl1pPr>
              <a:defRPr/>
            </a:lvl1pPr>
          </a:lstStyle>
          <a:p>
            <a:endParaRPr lang="en-US"/>
          </a:p>
        </p:txBody>
      </p:sp>
      <p:sp>
        <p:nvSpPr>
          <p:cNvPr id="6" name="Slide Number Placeholder 5"/>
          <p:cNvSpPr>
            <a:spLocks noGrp="1"/>
          </p:cNvSpPr>
          <p:nvPr>
            <p:ph type="sldNum" idx="12"/>
          </p:nvPr>
        </p:nvSpPr>
        <p:spPr/>
        <p:txBody>
          <a:bodyPr/>
          <a:lstStyle>
            <a:lvl1pPr>
              <a:defRPr smtClean="0"/>
            </a:lvl1pPr>
          </a:lstStyle>
          <a:p>
            <a:fld id="{AB5A90ED-0900-0148-B02F-288E9C7DCDE9}"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idx="10"/>
          </p:nvPr>
        </p:nvSpPr>
        <p:spPr/>
        <p:txBody>
          <a:bodyPr/>
          <a:lstStyle>
            <a:lvl1pPr>
              <a:defRPr/>
            </a:lvl1pPr>
          </a:lstStyle>
          <a:p>
            <a:endParaRPr lang="en-US"/>
          </a:p>
        </p:txBody>
      </p:sp>
      <p:sp>
        <p:nvSpPr>
          <p:cNvPr id="5" name="Footer Placeholder 4"/>
          <p:cNvSpPr>
            <a:spLocks noGrp="1"/>
          </p:cNvSpPr>
          <p:nvPr>
            <p:ph type="ftr" idx="11"/>
          </p:nvPr>
        </p:nvSpPr>
        <p:spPr/>
        <p:txBody>
          <a:bodyPr/>
          <a:lstStyle>
            <a:lvl1pPr>
              <a:defRPr/>
            </a:lvl1pPr>
          </a:lstStyle>
          <a:p>
            <a:endParaRPr lang="en-US"/>
          </a:p>
        </p:txBody>
      </p:sp>
      <p:sp>
        <p:nvSpPr>
          <p:cNvPr id="6" name="Slide Number Placeholder 5"/>
          <p:cNvSpPr>
            <a:spLocks noGrp="1"/>
          </p:cNvSpPr>
          <p:nvPr>
            <p:ph type="sldNum" idx="12"/>
          </p:nvPr>
        </p:nvSpPr>
        <p:spPr/>
        <p:txBody>
          <a:bodyPr/>
          <a:lstStyle>
            <a:lvl1pPr>
              <a:defRPr smtClean="0"/>
            </a:lvl1pPr>
          </a:lstStyle>
          <a:p>
            <a:fld id="{B10699FE-574C-884F-B959-58968A00FCE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5338" y="4859359"/>
            <a:ext cx="8566150" cy="15017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95338" y="3205163"/>
            <a:ext cx="8566150" cy="1654175"/>
          </a:xfrm>
        </p:spPr>
        <p:txBody>
          <a:bodyPr anchor="b"/>
          <a:lstStyle>
            <a:lvl1pPr marL="0" indent="0">
              <a:buNone/>
              <a:defRPr sz="2000"/>
            </a:lvl1pPr>
            <a:lvl2pPr marL="456299" indent="0">
              <a:buNone/>
              <a:defRPr sz="1800"/>
            </a:lvl2pPr>
            <a:lvl3pPr marL="912600" indent="0">
              <a:buNone/>
              <a:defRPr sz="1700"/>
            </a:lvl3pPr>
            <a:lvl4pPr marL="1368900" indent="0">
              <a:buNone/>
              <a:defRPr sz="1400"/>
            </a:lvl4pPr>
            <a:lvl5pPr marL="1825200" indent="0">
              <a:buNone/>
              <a:defRPr sz="1400"/>
            </a:lvl5pPr>
            <a:lvl6pPr marL="2281502" indent="0">
              <a:buNone/>
              <a:defRPr sz="1400"/>
            </a:lvl6pPr>
            <a:lvl7pPr marL="2737802" indent="0">
              <a:buNone/>
              <a:defRPr sz="1400"/>
            </a:lvl7pPr>
            <a:lvl8pPr marL="3194101" indent="0">
              <a:buNone/>
              <a:defRPr sz="1400"/>
            </a:lvl8pPr>
            <a:lvl9pPr marL="3650404" indent="0">
              <a:buNone/>
              <a:defRPr sz="1400"/>
            </a:lvl9pPr>
          </a:lstStyle>
          <a:p>
            <a:pPr lvl="0"/>
            <a:r>
              <a:rPr lang="en-US"/>
              <a:t>Click to edit Master text styles</a:t>
            </a:r>
          </a:p>
        </p:txBody>
      </p:sp>
      <p:sp>
        <p:nvSpPr>
          <p:cNvPr id="4" name="Date Placeholder 3"/>
          <p:cNvSpPr>
            <a:spLocks noGrp="1"/>
          </p:cNvSpPr>
          <p:nvPr>
            <p:ph type="dt" idx="10"/>
          </p:nvPr>
        </p:nvSpPr>
        <p:spPr/>
        <p:txBody>
          <a:bodyPr/>
          <a:lstStyle>
            <a:lvl1pPr>
              <a:defRPr/>
            </a:lvl1pPr>
          </a:lstStyle>
          <a:p>
            <a:endParaRPr lang="en-US"/>
          </a:p>
        </p:txBody>
      </p:sp>
      <p:sp>
        <p:nvSpPr>
          <p:cNvPr id="5" name="Footer Placeholder 4"/>
          <p:cNvSpPr>
            <a:spLocks noGrp="1"/>
          </p:cNvSpPr>
          <p:nvPr>
            <p:ph type="ftr" idx="11"/>
          </p:nvPr>
        </p:nvSpPr>
        <p:spPr/>
        <p:txBody>
          <a:bodyPr/>
          <a:lstStyle>
            <a:lvl1pPr>
              <a:defRPr/>
            </a:lvl1pPr>
          </a:lstStyle>
          <a:p>
            <a:endParaRPr lang="en-US"/>
          </a:p>
        </p:txBody>
      </p:sp>
      <p:sp>
        <p:nvSpPr>
          <p:cNvPr id="6" name="Slide Number Placeholder 5"/>
          <p:cNvSpPr>
            <a:spLocks noGrp="1"/>
          </p:cNvSpPr>
          <p:nvPr>
            <p:ph type="sldNum" idx="12"/>
          </p:nvPr>
        </p:nvSpPr>
        <p:spPr/>
        <p:txBody>
          <a:bodyPr/>
          <a:lstStyle>
            <a:lvl1pPr>
              <a:defRPr smtClean="0"/>
            </a:lvl1pPr>
          </a:lstStyle>
          <a:p>
            <a:fld id="{68E3A94C-6335-6046-8076-E497DB61BFD1}"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3238" y="1770083"/>
            <a:ext cx="4457700" cy="49895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13338" y="1770083"/>
            <a:ext cx="4457700" cy="49895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idx="10"/>
          </p:nvPr>
        </p:nvSpPr>
        <p:spPr/>
        <p:txBody>
          <a:bodyPr/>
          <a:lstStyle>
            <a:lvl1pPr>
              <a:defRPr/>
            </a:lvl1pPr>
          </a:lstStyle>
          <a:p>
            <a:endParaRPr lang="en-US"/>
          </a:p>
        </p:txBody>
      </p:sp>
      <p:sp>
        <p:nvSpPr>
          <p:cNvPr id="6" name="Footer Placeholder 5"/>
          <p:cNvSpPr>
            <a:spLocks noGrp="1"/>
          </p:cNvSpPr>
          <p:nvPr>
            <p:ph type="ftr" idx="11"/>
          </p:nvPr>
        </p:nvSpPr>
        <p:spPr/>
        <p:txBody>
          <a:bodyPr/>
          <a:lstStyle>
            <a:lvl1pPr>
              <a:defRPr/>
            </a:lvl1pPr>
          </a:lstStyle>
          <a:p>
            <a:endParaRPr lang="en-US"/>
          </a:p>
        </p:txBody>
      </p:sp>
      <p:sp>
        <p:nvSpPr>
          <p:cNvPr id="7" name="Slide Number Placeholder 6"/>
          <p:cNvSpPr>
            <a:spLocks noGrp="1"/>
          </p:cNvSpPr>
          <p:nvPr>
            <p:ph type="sldNum" idx="12"/>
          </p:nvPr>
        </p:nvSpPr>
        <p:spPr/>
        <p:txBody>
          <a:bodyPr/>
          <a:lstStyle>
            <a:lvl1pPr>
              <a:defRPr smtClean="0"/>
            </a:lvl1pPr>
          </a:lstStyle>
          <a:p>
            <a:fld id="{5B33BAAE-3A70-404B-BB23-D07B6A3C8223}"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3243" y="303213"/>
            <a:ext cx="9070975" cy="1260475"/>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3242" y="1692276"/>
            <a:ext cx="4452937" cy="706438"/>
          </a:xfrm>
        </p:spPr>
        <p:txBody>
          <a:bodyPr anchor="b"/>
          <a:lstStyle>
            <a:lvl1pPr marL="0" indent="0">
              <a:buNone/>
              <a:defRPr sz="2400" b="1"/>
            </a:lvl1pPr>
            <a:lvl2pPr marL="456299" indent="0">
              <a:buNone/>
              <a:defRPr sz="2000" b="1"/>
            </a:lvl2pPr>
            <a:lvl3pPr marL="912600" indent="0">
              <a:buNone/>
              <a:defRPr sz="1800" b="1"/>
            </a:lvl3pPr>
            <a:lvl4pPr marL="1368900" indent="0">
              <a:buNone/>
              <a:defRPr sz="1700" b="1"/>
            </a:lvl4pPr>
            <a:lvl5pPr marL="1825200" indent="0">
              <a:buNone/>
              <a:defRPr sz="1700" b="1"/>
            </a:lvl5pPr>
            <a:lvl6pPr marL="2281502" indent="0">
              <a:buNone/>
              <a:defRPr sz="1700" b="1"/>
            </a:lvl6pPr>
            <a:lvl7pPr marL="2737802" indent="0">
              <a:buNone/>
              <a:defRPr sz="1700" b="1"/>
            </a:lvl7pPr>
            <a:lvl8pPr marL="3194101" indent="0">
              <a:buNone/>
              <a:defRPr sz="1700" b="1"/>
            </a:lvl8pPr>
            <a:lvl9pPr marL="3650404" indent="0">
              <a:buNone/>
              <a:defRPr sz="1700" b="1"/>
            </a:lvl9pPr>
          </a:lstStyle>
          <a:p>
            <a:pPr lvl="0"/>
            <a:r>
              <a:rPr lang="en-US"/>
              <a:t>Click to edit Master text styles</a:t>
            </a:r>
          </a:p>
        </p:txBody>
      </p:sp>
      <p:sp>
        <p:nvSpPr>
          <p:cNvPr id="4" name="Content Placeholder 3"/>
          <p:cNvSpPr>
            <a:spLocks noGrp="1"/>
          </p:cNvSpPr>
          <p:nvPr>
            <p:ph sz="half" idx="2"/>
          </p:nvPr>
        </p:nvSpPr>
        <p:spPr>
          <a:xfrm>
            <a:off x="503242" y="2398734"/>
            <a:ext cx="4452937" cy="4357687"/>
          </a:xfrm>
        </p:spPr>
        <p:txBody>
          <a:bodyPr/>
          <a:lstStyle>
            <a:lvl1pPr>
              <a:defRPr sz="2400"/>
            </a:lvl1pPr>
            <a:lvl2pPr>
              <a:defRPr sz="2000"/>
            </a:lvl2pPr>
            <a:lvl3pPr>
              <a:defRPr sz="180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19709" y="1692276"/>
            <a:ext cx="4454525" cy="706438"/>
          </a:xfrm>
        </p:spPr>
        <p:txBody>
          <a:bodyPr anchor="b"/>
          <a:lstStyle>
            <a:lvl1pPr marL="0" indent="0">
              <a:buNone/>
              <a:defRPr sz="2400" b="1"/>
            </a:lvl1pPr>
            <a:lvl2pPr marL="456299" indent="0">
              <a:buNone/>
              <a:defRPr sz="2000" b="1"/>
            </a:lvl2pPr>
            <a:lvl3pPr marL="912600" indent="0">
              <a:buNone/>
              <a:defRPr sz="1800" b="1"/>
            </a:lvl3pPr>
            <a:lvl4pPr marL="1368900" indent="0">
              <a:buNone/>
              <a:defRPr sz="1700" b="1"/>
            </a:lvl4pPr>
            <a:lvl5pPr marL="1825200" indent="0">
              <a:buNone/>
              <a:defRPr sz="1700" b="1"/>
            </a:lvl5pPr>
            <a:lvl6pPr marL="2281502" indent="0">
              <a:buNone/>
              <a:defRPr sz="1700" b="1"/>
            </a:lvl6pPr>
            <a:lvl7pPr marL="2737802" indent="0">
              <a:buNone/>
              <a:defRPr sz="1700" b="1"/>
            </a:lvl7pPr>
            <a:lvl8pPr marL="3194101" indent="0">
              <a:buNone/>
              <a:defRPr sz="1700" b="1"/>
            </a:lvl8pPr>
            <a:lvl9pPr marL="3650404" indent="0">
              <a:buNone/>
              <a:defRPr sz="1700" b="1"/>
            </a:lvl9pPr>
          </a:lstStyle>
          <a:p>
            <a:pPr lvl="0"/>
            <a:r>
              <a:rPr lang="en-US"/>
              <a:t>Click to edit Master text styles</a:t>
            </a:r>
          </a:p>
        </p:txBody>
      </p:sp>
      <p:sp>
        <p:nvSpPr>
          <p:cNvPr id="6" name="Content Placeholder 5"/>
          <p:cNvSpPr>
            <a:spLocks noGrp="1"/>
          </p:cNvSpPr>
          <p:nvPr>
            <p:ph sz="quarter" idx="4"/>
          </p:nvPr>
        </p:nvSpPr>
        <p:spPr>
          <a:xfrm>
            <a:off x="5119709" y="2398734"/>
            <a:ext cx="4454525" cy="4357687"/>
          </a:xfrm>
        </p:spPr>
        <p:txBody>
          <a:bodyPr/>
          <a:lstStyle>
            <a:lvl1pPr>
              <a:defRPr sz="2400"/>
            </a:lvl1pPr>
            <a:lvl2pPr>
              <a:defRPr sz="2000"/>
            </a:lvl2pPr>
            <a:lvl3pPr>
              <a:defRPr sz="180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idx="10"/>
          </p:nvPr>
        </p:nvSpPr>
        <p:spPr/>
        <p:txBody>
          <a:bodyPr/>
          <a:lstStyle>
            <a:lvl1pPr>
              <a:defRPr/>
            </a:lvl1pPr>
          </a:lstStyle>
          <a:p>
            <a:endParaRPr lang="en-US"/>
          </a:p>
        </p:txBody>
      </p:sp>
      <p:sp>
        <p:nvSpPr>
          <p:cNvPr id="8" name="Footer Placeholder 7"/>
          <p:cNvSpPr>
            <a:spLocks noGrp="1"/>
          </p:cNvSpPr>
          <p:nvPr>
            <p:ph type="ftr" idx="11"/>
          </p:nvPr>
        </p:nvSpPr>
        <p:spPr/>
        <p:txBody>
          <a:bodyPr/>
          <a:lstStyle>
            <a:lvl1pPr>
              <a:defRPr/>
            </a:lvl1pPr>
          </a:lstStyle>
          <a:p>
            <a:endParaRPr lang="en-US"/>
          </a:p>
        </p:txBody>
      </p:sp>
      <p:sp>
        <p:nvSpPr>
          <p:cNvPr id="9" name="Slide Number Placeholder 8"/>
          <p:cNvSpPr>
            <a:spLocks noGrp="1"/>
          </p:cNvSpPr>
          <p:nvPr>
            <p:ph type="sldNum" idx="12"/>
          </p:nvPr>
        </p:nvSpPr>
        <p:spPr/>
        <p:txBody>
          <a:bodyPr/>
          <a:lstStyle>
            <a:lvl1pPr>
              <a:defRPr smtClean="0"/>
            </a:lvl1pPr>
          </a:lstStyle>
          <a:p>
            <a:fld id="{A1E57D0C-60D9-554D-8F3A-1904EEC00673}"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idx="10"/>
          </p:nvPr>
        </p:nvSpPr>
        <p:spPr/>
        <p:txBody>
          <a:bodyPr/>
          <a:lstStyle>
            <a:lvl1pPr>
              <a:defRPr/>
            </a:lvl1pPr>
          </a:lstStyle>
          <a:p>
            <a:endParaRPr lang="en-US"/>
          </a:p>
        </p:txBody>
      </p:sp>
      <p:sp>
        <p:nvSpPr>
          <p:cNvPr id="4" name="Footer Placeholder 3"/>
          <p:cNvSpPr>
            <a:spLocks noGrp="1"/>
          </p:cNvSpPr>
          <p:nvPr>
            <p:ph type="ftr" idx="11"/>
          </p:nvPr>
        </p:nvSpPr>
        <p:spPr/>
        <p:txBody>
          <a:bodyPr/>
          <a:lstStyle>
            <a:lvl1pPr>
              <a:defRPr/>
            </a:lvl1pPr>
          </a:lstStyle>
          <a:p>
            <a:endParaRPr lang="en-US"/>
          </a:p>
        </p:txBody>
      </p:sp>
      <p:sp>
        <p:nvSpPr>
          <p:cNvPr id="5" name="Slide Number Placeholder 4"/>
          <p:cNvSpPr>
            <a:spLocks noGrp="1"/>
          </p:cNvSpPr>
          <p:nvPr>
            <p:ph type="sldNum" idx="12"/>
          </p:nvPr>
        </p:nvSpPr>
        <p:spPr/>
        <p:txBody>
          <a:bodyPr/>
          <a:lstStyle>
            <a:lvl1pPr>
              <a:defRPr smtClean="0"/>
            </a:lvl1pPr>
          </a:lstStyle>
          <a:p>
            <a:fld id="{1D7586AC-F896-4640-9044-DD7ECB502B8F}"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idx="10"/>
          </p:nvPr>
        </p:nvSpPr>
        <p:spPr/>
        <p:txBody>
          <a:bodyPr/>
          <a:lstStyle>
            <a:lvl1pPr>
              <a:defRPr/>
            </a:lvl1pPr>
          </a:lstStyle>
          <a:p>
            <a:endParaRPr lang="en-US"/>
          </a:p>
        </p:txBody>
      </p:sp>
      <p:sp>
        <p:nvSpPr>
          <p:cNvPr id="3" name="Footer Placeholder 2"/>
          <p:cNvSpPr>
            <a:spLocks noGrp="1"/>
          </p:cNvSpPr>
          <p:nvPr>
            <p:ph type="ftr" idx="11"/>
          </p:nvPr>
        </p:nvSpPr>
        <p:spPr/>
        <p:txBody>
          <a:bodyPr/>
          <a:lstStyle>
            <a:lvl1pPr>
              <a:defRPr/>
            </a:lvl1pPr>
          </a:lstStyle>
          <a:p>
            <a:endParaRPr lang="en-US"/>
          </a:p>
        </p:txBody>
      </p:sp>
      <p:sp>
        <p:nvSpPr>
          <p:cNvPr id="4" name="Slide Number Placeholder 3"/>
          <p:cNvSpPr>
            <a:spLocks noGrp="1"/>
          </p:cNvSpPr>
          <p:nvPr>
            <p:ph type="sldNum" idx="12"/>
          </p:nvPr>
        </p:nvSpPr>
        <p:spPr/>
        <p:txBody>
          <a:bodyPr/>
          <a:lstStyle>
            <a:lvl1pPr>
              <a:defRPr smtClean="0"/>
            </a:lvl1pPr>
          </a:lstStyle>
          <a:p>
            <a:fld id="{4D5FD7FD-0BA8-D54E-8FE7-F8CE54B77596}"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3259" y="301646"/>
            <a:ext cx="3316287" cy="1281113"/>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940179" y="301627"/>
            <a:ext cx="5634038" cy="645477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3259" y="1582738"/>
            <a:ext cx="3316287" cy="5173662"/>
          </a:xfrm>
        </p:spPr>
        <p:txBody>
          <a:bodyPr/>
          <a:lstStyle>
            <a:lvl1pPr marL="0" indent="0">
              <a:buNone/>
              <a:defRPr sz="1400"/>
            </a:lvl1pPr>
            <a:lvl2pPr marL="456299" indent="0">
              <a:buNone/>
              <a:defRPr sz="1200"/>
            </a:lvl2pPr>
            <a:lvl3pPr marL="912600" indent="0">
              <a:buNone/>
              <a:defRPr sz="1000"/>
            </a:lvl3pPr>
            <a:lvl4pPr marL="1368900" indent="0">
              <a:buNone/>
              <a:defRPr sz="900"/>
            </a:lvl4pPr>
            <a:lvl5pPr marL="1825200" indent="0">
              <a:buNone/>
              <a:defRPr sz="900"/>
            </a:lvl5pPr>
            <a:lvl6pPr marL="2281502" indent="0">
              <a:buNone/>
              <a:defRPr sz="900"/>
            </a:lvl6pPr>
            <a:lvl7pPr marL="2737802" indent="0">
              <a:buNone/>
              <a:defRPr sz="900"/>
            </a:lvl7pPr>
            <a:lvl8pPr marL="3194101" indent="0">
              <a:buNone/>
              <a:defRPr sz="900"/>
            </a:lvl8pPr>
            <a:lvl9pPr marL="3650404" indent="0">
              <a:buNone/>
              <a:defRPr sz="900"/>
            </a:lvl9pPr>
          </a:lstStyle>
          <a:p>
            <a:pPr lvl="0"/>
            <a:r>
              <a:rPr lang="en-US"/>
              <a:t>Click to edit Master text styles</a:t>
            </a:r>
          </a:p>
        </p:txBody>
      </p:sp>
      <p:sp>
        <p:nvSpPr>
          <p:cNvPr id="5" name="Date Placeholder 4"/>
          <p:cNvSpPr>
            <a:spLocks noGrp="1"/>
          </p:cNvSpPr>
          <p:nvPr>
            <p:ph type="dt" idx="10"/>
          </p:nvPr>
        </p:nvSpPr>
        <p:spPr/>
        <p:txBody>
          <a:bodyPr/>
          <a:lstStyle>
            <a:lvl1pPr>
              <a:defRPr/>
            </a:lvl1pPr>
          </a:lstStyle>
          <a:p>
            <a:endParaRPr lang="en-US"/>
          </a:p>
        </p:txBody>
      </p:sp>
      <p:sp>
        <p:nvSpPr>
          <p:cNvPr id="6" name="Footer Placeholder 5"/>
          <p:cNvSpPr>
            <a:spLocks noGrp="1"/>
          </p:cNvSpPr>
          <p:nvPr>
            <p:ph type="ftr" idx="11"/>
          </p:nvPr>
        </p:nvSpPr>
        <p:spPr/>
        <p:txBody>
          <a:bodyPr/>
          <a:lstStyle>
            <a:lvl1pPr>
              <a:defRPr/>
            </a:lvl1pPr>
          </a:lstStyle>
          <a:p>
            <a:endParaRPr lang="en-US"/>
          </a:p>
        </p:txBody>
      </p:sp>
      <p:sp>
        <p:nvSpPr>
          <p:cNvPr id="7" name="Slide Number Placeholder 6"/>
          <p:cNvSpPr>
            <a:spLocks noGrp="1"/>
          </p:cNvSpPr>
          <p:nvPr>
            <p:ph type="sldNum" idx="12"/>
          </p:nvPr>
        </p:nvSpPr>
        <p:spPr/>
        <p:txBody>
          <a:bodyPr/>
          <a:lstStyle>
            <a:lvl1pPr>
              <a:defRPr smtClean="0"/>
            </a:lvl1pPr>
          </a:lstStyle>
          <a:p>
            <a:fld id="{70DC9464-E398-7543-B7F3-F15D056FD484}"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4870" y="5294334"/>
            <a:ext cx="6046789" cy="623887"/>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974870" y="676275"/>
            <a:ext cx="6046789" cy="4537075"/>
          </a:xfrm>
        </p:spPr>
        <p:txBody>
          <a:bodyPr/>
          <a:lstStyle>
            <a:lvl1pPr marL="0" indent="0">
              <a:buNone/>
              <a:defRPr sz="3200"/>
            </a:lvl1pPr>
            <a:lvl2pPr marL="456299" indent="0">
              <a:buNone/>
              <a:defRPr sz="2800"/>
            </a:lvl2pPr>
            <a:lvl3pPr marL="912600" indent="0">
              <a:buNone/>
              <a:defRPr sz="2400"/>
            </a:lvl3pPr>
            <a:lvl4pPr marL="1368900" indent="0">
              <a:buNone/>
              <a:defRPr sz="2000"/>
            </a:lvl4pPr>
            <a:lvl5pPr marL="1825200" indent="0">
              <a:buNone/>
              <a:defRPr sz="2000"/>
            </a:lvl5pPr>
            <a:lvl6pPr marL="2281502" indent="0">
              <a:buNone/>
              <a:defRPr sz="2000"/>
            </a:lvl6pPr>
            <a:lvl7pPr marL="2737802" indent="0">
              <a:buNone/>
              <a:defRPr sz="2000"/>
            </a:lvl7pPr>
            <a:lvl8pPr marL="3194101" indent="0">
              <a:buNone/>
              <a:defRPr sz="2000"/>
            </a:lvl8pPr>
            <a:lvl9pPr marL="3650404"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974870" y="5918200"/>
            <a:ext cx="6046789" cy="889000"/>
          </a:xfrm>
        </p:spPr>
        <p:txBody>
          <a:bodyPr/>
          <a:lstStyle>
            <a:lvl1pPr marL="0" indent="0">
              <a:buNone/>
              <a:defRPr sz="1400"/>
            </a:lvl1pPr>
            <a:lvl2pPr marL="456299" indent="0">
              <a:buNone/>
              <a:defRPr sz="1200"/>
            </a:lvl2pPr>
            <a:lvl3pPr marL="912600" indent="0">
              <a:buNone/>
              <a:defRPr sz="1000"/>
            </a:lvl3pPr>
            <a:lvl4pPr marL="1368900" indent="0">
              <a:buNone/>
              <a:defRPr sz="900"/>
            </a:lvl4pPr>
            <a:lvl5pPr marL="1825200" indent="0">
              <a:buNone/>
              <a:defRPr sz="900"/>
            </a:lvl5pPr>
            <a:lvl6pPr marL="2281502" indent="0">
              <a:buNone/>
              <a:defRPr sz="900"/>
            </a:lvl6pPr>
            <a:lvl7pPr marL="2737802" indent="0">
              <a:buNone/>
              <a:defRPr sz="900"/>
            </a:lvl7pPr>
            <a:lvl8pPr marL="3194101" indent="0">
              <a:buNone/>
              <a:defRPr sz="900"/>
            </a:lvl8pPr>
            <a:lvl9pPr marL="3650404" indent="0">
              <a:buNone/>
              <a:defRPr sz="900"/>
            </a:lvl9pPr>
          </a:lstStyle>
          <a:p>
            <a:pPr lvl="0"/>
            <a:r>
              <a:rPr lang="en-US"/>
              <a:t>Click to edit Master text styles</a:t>
            </a:r>
          </a:p>
        </p:txBody>
      </p:sp>
      <p:sp>
        <p:nvSpPr>
          <p:cNvPr id="5" name="Date Placeholder 4"/>
          <p:cNvSpPr>
            <a:spLocks noGrp="1"/>
          </p:cNvSpPr>
          <p:nvPr>
            <p:ph type="dt" idx="10"/>
          </p:nvPr>
        </p:nvSpPr>
        <p:spPr/>
        <p:txBody>
          <a:bodyPr/>
          <a:lstStyle>
            <a:lvl1pPr>
              <a:defRPr/>
            </a:lvl1pPr>
          </a:lstStyle>
          <a:p>
            <a:endParaRPr lang="en-US"/>
          </a:p>
        </p:txBody>
      </p:sp>
      <p:sp>
        <p:nvSpPr>
          <p:cNvPr id="6" name="Footer Placeholder 5"/>
          <p:cNvSpPr>
            <a:spLocks noGrp="1"/>
          </p:cNvSpPr>
          <p:nvPr>
            <p:ph type="ftr" idx="11"/>
          </p:nvPr>
        </p:nvSpPr>
        <p:spPr/>
        <p:txBody>
          <a:bodyPr/>
          <a:lstStyle>
            <a:lvl1pPr>
              <a:defRPr/>
            </a:lvl1pPr>
          </a:lstStyle>
          <a:p>
            <a:endParaRPr lang="en-US"/>
          </a:p>
        </p:txBody>
      </p:sp>
      <p:sp>
        <p:nvSpPr>
          <p:cNvPr id="7" name="Slide Number Placeholder 6"/>
          <p:cNvSpPr>
            <a:spLocks noGrp="1"/>
          </p:cNvSpPr>
          <p:nvPr>
            <p:ph type="sldNum" idx="12"/>
          </p:nvPr>
        </p:nvSpPr>
        <p:spPr/>
        <p:txBody>
          <a:bodyPr/>
          <a:lstStyle>
            <a:lvl1pPr>
              <a:defRPr smtClean="0"/>
            </a:lvl1pPr>
          </a:lstStyle>
          <a:p>
            <a:fld id="{61FDA17F-FB80-8D49-A59B-37A042027CF1}"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503259" y="301625"/>
            <a:ext cx="9067799" cy="1262063"/>
          </a:xfrm>
          <a:prstGeom prst="rect">
            <a:avLst/>
          </a:prstGeom>
          <a:noFill/>
          <a:ln w="9525">
            <a:noFill/>
            <a:round/>
            <a:headEnd/>
            <a:tailEnd/>
          </a:ln>
          <a:effectLst/>
        </p:spPr>
        <p:txBody>
          <a:bodyPr vert="horz" wrap="square" lIns="0" tIns="0" rIns="0" bIns="0" numCol="1" anchor="ctr" anchorCtr="0" compatLnSpc="1">
            <a:prstTxWarp prst="textNoShape">
              <a:avLst/>
            </a:prstTxWarp>
          </a:bodyPr>
          <a:lstStyle/>
          <a:p>
            <a:pPr lvl="0"/>
            <a:r>
              <a:rPr lang="en-US"/>
              <a:t>Click to edit Master title style</a:t>
            </a:r>
          </a:p>
        </p:txBody>
      </p:sp>
      <p:sp>
        <p:nvSpPr>
          <p:cNvPr id="1026" name="Rectangle 2"/>
          <p:cNvSpPr>
            <a:spLocks noGrp="1" noChangeArrowheads="1"/>
          </p:cNvSpPr>
          <p:nvPr>
            <p:ph type="body" idx="1"/>
          </p:nvPr>
        </p:nvSpPr>
        <p:spPr bwMode="auto">
          <a:xfrm>
            <a:off x="503259" y="1770083"/>
            <a:ext cx="9067799" cy="4989513"/>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7" name="Rectangle 3"/>
          <p:cNvSpPr>
            <a:spLocks noGrp="1" noChangeArrowheads="1"/>
          </p:cNvSpPr>
          <p:nvPr>
            <p:ph type="dt"/>
          </p:nvPr>
        </p:nvSpPr>
        <p:spPr bwMode="auto">
          <a:xfrm>
            <a:off x="503259" y="6889750"/>
            <a:ext cx="2346325" cy="5207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nSpc>
                <a:spcPct val="93000"/>
              </a:lnSpc>
              <a:tabLst>
                <a:tab pos="722476" algn="l"/>
                <a:tab pos="1444947" algn="l"/>
                <a:tab pos="2167425" algn="l"/>
              </a:tabLst>
              <a:defRPr sz="1400">
                <a:solidFill>
                  <a:srgbClr val="000000"/>
                </a:solidFill>
                <a:latin typeface="Times New Roman" pitchFamily="-111" charset="0"/>
                <a:ea typeface="Tahoma" pitchFamily="-111" charset="0"/>
                <a:cs typeface="Tahoma" pitchFamily="-111" charset="0"/>
              </a:defRPr>
            </a:lvl1pPr>
          </a:lstStyle>
          <a:p>
            <a:endParaRPr lang="en-US"/>
          </a:p>
        </p:txBody>
      </p:sp>
      <p:sp>
        <p:nvSpPr>
          <p:cNvPr id="1028" name="Rectangle 4"/>
          <p:cNvSpPr>
            <a:spLocks noGrp="1" noChangeArrowheads="1"/>
          </p:cNvSpPr>
          <p:nvPr>
            <p:ph type="ftr"/>
          </p:nvPr>
        </p:nvSpPr>
        <p:spPr bwMode="auto">
          <a:xfrm>
            <a:off x="3446463" y="6889750"/>
            <a:ext cx="3192462" cy="5207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ctr">
              <a:lnSpc>
                <a:spcPct val="93000"/>
              </a:lnSpc>
              <a:tabLst>
                <a:tab pos="722476" algn="l"/>
                <a:tab pos="1444947" algn="l"/>
                <a:tab pos="2167425" algn="l"/>
                <a:tab pos="2889901" algn="l"/>
              </a:tabLst>
              <a:defRPr sz="1400">
                <a:solidFill>
                  <a:srgbClr val="000000"/>
                </a:solidFill>
                <a:latin typeface="Times New Roman" pitchFamily="-111" charset="0"/>
                <a:ea typeface="Tahoma" pitchFamily="-111" charset="0"/>
                <a:cs typeface="Tahoma" pitchFamily="-111" charset="0"/>
              </a:defRPr>
            </a:lvl1pPr>
          </a:lstStyle>
          <a:p>
            <a:endParaRPr lang="en-US"/>
          </a:p>
        </p:txBody>
      </p:sp>
      <p:sp>
        <p:nvSpPr>
          <p:cNvPr id="1029" name="Rectangle 5"/>
          <p:cNvSpPr>
            <a:spLocks noGrp="1" noChangeArrowheads="1"/>
          </p:cNvSpPr>
          <p:nvPr>
            <p:ph type="sldNum"/>
          </p:nvPr>
        </p:nvSpPr>
        <p:spPr bwMode="auto">
          <a:xfrm>
            <a:off x="7224733" y="6889750"/>
            <a:ext cx="2346325" cy="520700"/>
          </a:xfrm>
          <a:prstGeom prst="rect">
            <a:avLst/>
          </a:prstGeom>
          <a:noFill/>
          <a:ln w="9525">
            <a:noFill/>
            <a:round/>
            <a:headEnd/>
            <a:tailEnd/>
          </a:ln>
          <a:effectLst/>
        </p:spPr>
        <p:txBody>
          <a:bodyPr vert="horz" wrap="square" lIns="0" tIns="0" rIns="0" bIns="0" numCol="1" anchor="t" anchorCtr="0" compatLnSpc="1">
            <a:prstTxWarp prst="textNoShape">
              <a:avLst/>
            </a:prstTxWarp>
          </a:bodyPr>
          <a:lstStyle>
            <a:lvl1pPr algn="r">
              <a:lnSpc>
                <a:spcPct val="93000"/>
              </a:lnSpc>
              <a:tabLst>
                <a:tab pos="722476" algn="l"/>
                <a:tab pos="1444947" algn="l"/>
                <a:tab pos="2167425" algn="l"/>
              </a:tabLst>
              <a:defRPr sz="1400">
                <a:solidFill>
                  <a:srgbClr val="000000"/>
                </a:solidFill>
                <a:latin typeface="Times New Roman" pitchFamily="-111" charset="0"/>
                <a:ea typeface="Tahoma" pitchFamily="-111" charset="0"/>
                <a:cs typeface="Tahoma" pitchFamily="-111" charset="0"/>
              </a:defRPr>
            </a:lvl1pPr>
          </a:lstStyle>
          <a:p>
            <a:fld id="{61238ED3-63D3-2348-A9CA-47875917B151}"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6299" rtl="0" eaLnBrk="1" fontAlgn="base" hangingPunct="1">
        <a:lnSpc>
          <a:spcPct val="94000"/>
        </a:lnSpc>
        <a:spcBef>
          <a:spcPct val="0"/>
        </a:spcBef>
        <a:spcAft>
          <a:spcPct val="0"/>
        </a:spcAft>
        <a:buClr>
          <a:srgbClr val="000000"/>
        </a:buClr>
        <a:buSzPct val="45000"/>
        <a:buFont typeface="Wingdings" pitchFamily="-111" charset="2"/>
        <a:defRPr sz="4400">
          <a:solidFill>
            <a:srgbClr val="000000"/>
          </a:solidFill>
          <a:latin typeface="+mj-lt"/>
          <a:ea typeface="+mj-ea"/>
          <a:cs typeface="+mj-cs"/>
        </a:defRPr>
      </a:lvl1pPr>
      <a:lvl2pPr marL="430952" indent="-215479" algn="ctr" defTabSz="456299" rtl="0" eaLnBrk="1" fontAlgn="base" hangingPunct="1">
        <a:lnSpc>
          <a:spcPct val="94000"/>
        </a:lnSpc>
        <a:spcBef>
          <a:spcPct val="0"/>
        </a:spcBef>
        <a:spcAft>
          <a:spcPct val="0"/>
        </a:spcAft>
        <a:buClr>
          <a:srgbClr val="000000"/>
        </a:buClr>
        <a:buSzPct val="45000"/>
        <a:buFont typeface="Wingdings" pitchFamily="-111" charset="2"/>
        <a:defRPr sz="4400">
          <a:solidFill>
            <a:srgbClr val="000000"/>
          </a:solidFill>
          <a:latin typeface="Arial" pitchFamily="-111" charset="0"/>
          <a:ea typeface="MS Gothic" charset="0"/>
          <a:cs typeface="MS Gothic" charset="0"/>
        </a:defRPr>
      </a:lvl2pPr>
      <a:lvl3pPr marL="646424" indent="-215479" algn="ctr" defTabSz="456299" rtl="0" eaLnBrk="1" fontAlgn="base" hangingPunct="1">
        <a:lnSpc>
          <a:spcPct val="94000"/>
        </a:lnSpc>
        <a:spcBef>
          <a:spcPct val="0"/>
        </a:spcBef>
        <a:spcAft>
          <a:spcPct val="0"/>
        </a:spcAft>
        <a:buClr>
          <a:srgbClr val="000000"/>
        </a:buClr>
        <a:buSzPct val="45000"/>
        <a:buFont typeface="Wingdings" pitchFamily="-111" charset="2"/>
        <a:defRPr sz="4400">
          <a:solidFill>
            <a:srgbClr val="000000"/>
          </a:solidFill>
          <a:latin typeface="Arial" pitchFamily="-111" charset="0"/>
          <a:ea typeface="MS Gothic" charset="0"/>
          <a:cs typeface="MS Gothic" charset="0"/>
        </a:defRPr>
      </a:lvl3pPr>
      <a:lvl4pPr marL="861899" indent="-215479" algn="ctr" defTabSz="456299" rtl="0" eaLnBrk="1" fontAlgn="base" hangingPunct="1">
        <a:lnSpc>
          <a:spcPct val="94000"/>
        </a:lnSpc>
        <a:spcBef>
          <a:spcPct val="0"/>
        </a:spcBef>
        <a:spcAft>
          <a:spcPct val="0"/>
        </a:spcAft>
        <a:buClr>
          <a:srgbClr val="000000"/>
        </a:buClr>
        <a:buSzPct val="45000"/>
        <a:buFont typeface="Wingdings" pitchFamily="-111" charset="2"/>
        <a:defRPr sz="4400">
          <a:solidFill>
            <a:srgbClr val="000000"/>
          </a:solidFill>
          <a:latin typeface="Arial" pitchFamily="-111" charset="0"/>
          <a:ea typeface="MS Gothic" charset="0"/>
          <a:cs typeface="MS Gothic" charset="0"/>
        </a:defRPr>
      </a:lvl4pPr>
      <a:lvl5pPr marL="1077375" indent="-215479" algn="ctr" defTabSz="456299" rtl="0" eaLnBrk="1" fontAlgn="base" hangingPunct="1">
        <a:lnSpc>
          <a:spcPct val="94000"/>
        </a:lnSpc>
        <a:spcBef>
          <a:spcPct val="0"/>
        </a:spcBef>
        <a:spcAft>
          <a:spcPct val="0"/>
        </a:spcAft>
        <a:buClr>
          <a:srgbClr val="000000"/>
        </a:buClr>
        <a:buSzPct val="45000"/>
        <a:buFont typeface="Wingdings" pitchFamily="-111" charset="2"/>
        <a:defRPr sz="4400">
          <a:solidFill>
            <a:srgbClr val="000000"/>
          </a:solidFill>
          <a:latin typeface="Arial" pitchFamily="-111" charset="0"/>
          <a:ea typeface="MS Gothic" charset="0"/>
          <a:cs typeface="MS Gothic" charset="0"/>
        </a:defRPr>
      </a:lvl5pPr>
      <a:lvl6pPr marL="1533675" indent="-215479" algn="ctr" defTabSz="456299" rtl="0" eaLnBrk="1" fontAlgn="base" hangingPunct="1">
        <a:lnSpc>
          <a:spcPct val="94000"/>
        </a:lnSpc>
        <a:spcBef>
          <a:spcPct val="0"/>
        </a:spcBef>
        <a:spcAft>
          <a:spcPct val="0"/>
        </a:spcAft>
        <a:buClr>
          <a:srgbClr val="000000"/>
        </a:buClr>
        <a:buSzPct val="45000"/>
        <a:buFont typeface="Wingdings" pitchFamily="-111" charset="2"/>
        <a:defRPr sz="4400">
          <a:solidFill>
            <a:srgbClr val="000000"/>
          </a:solidFill>
          <a:latin typeface="Arial" pitchFamily="-111" charset="0"/>
          <a:ea typeface="MS Gothic" charset="0"/>
          <a:cs typeface="MS Gothic" charset="0"/>
        </a:defRPr>
      </a:lvl6pPr>
      <a:lvl7pPr marL="1989979" indent="-215479" algn="ctr" defTabSz="456299" rtl="0" eaLnBrk="1" fontAlgn="base" hangingPunct="1">
        <a:lnSpc>
          <a:spcPct val="94000"/>
        </a:lnSpc>
        <a:spcBef>
          <a:spcPct val="0"/>
        </a:spcBef>
        <a:spcAft>
          <a:spcPct val="0"/>
        </a:spcAft>
        <a:buClr>
          <a:srgbClr val="000000"/>
        </a:buClr>
        <a:buSzPct val="45000"/>
        <a:buFont typeface="Wingdings" pitchFamily="-111" charset="2"/>
        <a:defRPr sz="4400">
          <a:solidFill>
            <a:srgbClr val="000000"/>
          </a:solidFill>
          <a:latin typeface="Arial" pitchFamily="-111" charset="0"/>
          <a:ea typeface="MS Gothic" charset="0"/>
          <a:cs typeface="MS Gothic" charset="0"/>
        </a:defRPr>
      </a:lvl7pPr>
      <a:lvl8pPr marL="2446275" indent="-215479" algn="ctr" defTabSz="456299" rtl="0" eaLnBrk="1" fontAlgn="base" hangingPunct="1">
        <a:lnSpc>
          <a:spcPct val="94000"/>
        </a:lnSpc>
        <a:spcBef>
          <a:spcPct val="0"/>
        </a:spcBef>
        <a:spcAft>
          <a:spcPct val="0"/>
        </a:spcAft>
        <a:buClr>
          <a:srgbClr val="000000"/>
        </a:buClr>
        <a:buSzPct val="45000"/>
        <a:buFont typeface="Wingdings" pitchFamily="-111" charset="2"/>
        <a:defRPr sz="4400">
          <a:solidFill>
            <a:srgbClr val="000000"/>
          </a:solidFill>
          <a:latin typeface="Arial" pitchFamily="-111" charset="0"/>
          <a:ea typeface="MS Gothic" charset="0"/>
          <a:cs typeface="MS Gothic" charset="0"/>
        </a:defRPr>
      </a:lvl8pPr>
      <a:lvl9pPr marL="2902580" indent="-215479" algn="ctr" defTabSz="456299" rtl="0" eaLnBrk="1" fontAlgn="base" hangingPunct="1">
        <a:lnSpc>
          <a:spcPct val="94000"/>
        </a:lnSpc>
        <a:spcBef>
          <a:spcPct val="0"/>
        </a:spcBef>
        <a:spcAft>
          <a:spcPct val="0"/>
        </a:spcAft>
        <a:buClr>
          <a:srgbClr val="000000"/>
        </a:buClr>
        <a:buSzPct val="45000"/>
        <a:buFont typeface="Wingdings" pitchFamily="-111" charset="2"/>
        <a:defRPr sz="4400">
          <a:solidFill>
            <a:srgbClr val="000000"/>
          </a:solidFill>
          <a:latin typeface="Arial" pitchFamily="-111" charset="0"/>
          <a:ea typeface="MS Gothic" charset="0"/>
          <a:cs typeface="MS Gothic" charset="0"/>
        </a:defRPr>
      </a:lvl9pPr>
    </p:titleStyle>
    <p:bodyStyle>
      <a:lvl1pPr marL="430952" indent="-323215" algn="l" defTabSz="456299" rtl="0" eaLnBrk="1" fontAlgn="base" hangingPunct="1">
        <a:lnSpc>
          <a:spcPct val="94000"/>
        </a:lnSpc>
        <a:spcBef>
          <a:spcPct val="0"/>
        </a:spcBef>
        <a:spcAft>
          <a:spcPts val="1425"/>
        </a:spcAft>
        <a:buClr>
          <a:srgbClr val="000000"/>
        </a:buClr>
        <a:buSzPct val="45000"/>
        <a:buFont typeface="Wingdings" pitchFamily="-111" charset="2"/>
        <a:buChar char=""/>
        <a:defRPr sz="3200">
          <a:solidFill>
            <a:srgbClr val="000000"/>
          </a:solidFill>
          <a:latin typeface="+mn-lt"/>
          <a:ea typeface="+mn-ea"/>
          <a:cs typeface="+mn-cs"/>
        </a:defRPr>
      </a:lvl1pPr>
      <a:lvl2pPr marL="861899" indent="-286772" algn="l" defTabSz="456299" rtl="0" eaLnBrk="1" fontAlgn="base" hangingPunct="1">
        <a:lnSpc>
          <a:spcPct val="94000"/>
        </a:lnSpc>
        <a:spcBef>
          <a:spcPct val="0"/>
        </a:spcBef>
        <a:spcAft>
          <a:spcPts val="1138"/>
        </a:spcAft>
        <a:buClr>
          <a:srgbClr val="000000"/>
        </a:buClr>
        <a:buSzPct val="75000"/>
        <a:buFont typeface="Symbol" pitchFamily="-111" charset="2"/>
        <a:buChar char=""/>
        <a:defRPr sz="2800">
          <a:solidFill>
            <a:srgbClr val="000000"/>
          </a:solidFill>
          <a:latin typeface="+mn-lt"/>
          <a:ea typeface="+mn-ea"/>
          <a:cs typeface="+mn-cs"/>
        </a:defRPr>
      </a:lvl2pPr>
      <a:lvl3pPr marL="1292848" indent="-215479" algn="l" defTabSz="456299" rtl="0" eaLnBrk="1" fontAlgn="base" hangingPunct="1">
        <a:lnSpc>
          <a:spcPct val="94000"/>
        </a:lnSpc>
        <a:spcBef>
          <a:spcPct val="0"/>
        </a:spcBef>
        <a:spcAft>
          <a:spcPts val="850"/>
        </a:spcAft>
        <a:buClr>
          <a:srgbClr val="000000"/>
        </a:buClr>
        <a:buSzPct val="45000"/>
        <a:buFont typeface="Wingdings" pitchFamily="-111" charset="2"/>
        <a:buChar char=""/>
        <a:defRPr sz="2400">
          <a:solidFill>
            <a:srgbClr val="000000"/>
          </a:solidFill>
          <a:latin typeface="+mn-lt"/>
          <a:ea typeface="+mn-ea"/>
          <a:cs typeface="+mn-cs"/>
        </a:defRPr>
      </a:lvl3pPr>
      <a:lvl4pPr marL="1723802" indent="-215479" algn="l" defTabSz="456299" rtl="0" eaLnBrk="1" fontAlgn="base" hangingPunct="1">
        <a:lnSpc>
          <a:spcPct val="94000"/>
        </a:lnSpc>
        <a:spcBef>
          <a:spcPct val="0"/>
        </a:spcBef>
        <a:spcAft>
          <a:spcPts val="575"/>
        </a:spcAft>
        <a:buClr>
          <a:srgbClr val="000000"/>
        </a:buClr>
        <a:buSzPct val="75000"/>
        <a:buFont typeface="Symbol" pitchFamily="-111" charset="2"/>
        <a:buChar char=""/>
        <a:defRPr sz="2000">
          <a:solidFill>
            <a:srgbClr val="000000"/>
          </a:solidFill>
          <a:latin typeface="+mn-lt"/>
          <a:ea typeface="+mn-ea"/>
          <a:cs typeface="+mn-cs"/>
        </a:defRPr>
      </a:lvl4pPr>
      <a:lvl5pPr marL="2154751" indent="-215479" algn="l" defTabSz="456299" rtl="0" eaLnBrk="1" fontAlgn="base" hangingPunct="1">
        <a:lnSpc>
          <a:spcPct val="94000"/>
        </a:lnSpc>
        <a:spcBef>
          <a:spcPct val="0"/>
        </a:spcBef>
        <a:spcAft>
          <a:spcPts val="288"/>
        </a:spcAft>
        <a:buClr>
          <a:srgbClr val="000000"/>
        </a:buClr>
        <a:buSzPct val="45000"/>
        <a:buFont typeface="Wingdings" pitchFamily="-111" charset="2"/>
        <a:buChar char=""/>
        <a:defRPr sz="2000">
          <a:solidFill>
            <a:srgbClr val="000000"/>
          </a:solidFill>
          <a:latin typeface="+mn-lt"/>
          <a:ea typeface="+mn-ea"/>
          <a:cs typeface="+mn-cs"/>
        </a:defRPr>
      </a:lvl5pPr>
      <a:lvl6pPr marL="2611053" indent="-215479" algn="l" defTabSz="456299" rtl="0" eaLnBrk="1" fontAlgn="base" hangingPunct="1">
        <a:lnSpc>
          <a:spcPct val="94000"/>
        </a:lnSpc>
        <a:spcBef>
          <a:spcPct val="0"/>
        </a:spcBef>
        <a:spcAft>
          <a:spcPts val="288"/>
        </a:spcAft>
        <a:buClr>
          <a:srgbClr val="000000"/>
        </a:buClr>
        <a:buSzPct val="45000"/>
        <a:buFont typeface="Wingdings" pitchFamily="-111" charset="2"/>
        <a:buChar char=""/>
        <a:defRPr sz="2000">
          <a:solidFill>
            <a:srgbClr val="000000"/>
          </a:solidFill>
          <a:latin typeface="+mn-lt"/>
          <a:ea typeface="+mn-ea"/>
          <a:cs typeface="+mn-cs"/>
        </a:defRPr>
      </a:lvl6pPr>
      <a:lvl7pPr marL="3067351" indent="-215479" algn="l" defTabSz="456299" rtl="0" eaLnBrk="1" fontAlgn="base" hangingPunct="1">
        <a:lnSpc>
          <a:spcPct val="94000"/>
        </a:lnSpc>
        <a:spcBef>
          <a:spcPct val="0"/>
        </a:spcBef>
        <a:spcAft>
          <a:spcPts val="288"/>
        </a:spcAft>
        <a:buClr>
          <a:srgbClr val="000000"/>
        </a:buClr>
        <a:buSzPct val="45000"/>
        <a:buFont typeface="Wingdings" pitchFamily="-111" charset="2"/>
        <a:buChar char=""/>
        <a:defRPr sz="2000">
          <a:solidFill>
            <a:srgbClr val="000000"/>
          </a:solidFill>
          <a:latin typeface="+mn-lt"/>
          <a:ea typeface="+mn-ea"/>
          <a:cs typeface="+mn-cs"/>
        </a:defRPr>
      </a:lvl7pPr>
      <a:lvl8pPr marL="3523646" indent="-215479" algn="l" defTabSz="456299" rtl="0" eaLnBrk="1" fontAlgn="base" hangingPunct="1">
        <a:lnSpc>
          <a:spcPct val="94000"/>
        </a:lnSpc>
        <a:spcBef>
          <a:spcPct val="0"/>
        </a:spcBef>
        <a:spcAft>
          <a:spcPts val="288"/>
        </a:spcAft>
        <a:buClr>
          <a:srgbClr val="000000"/>
        </a:buClr>
        <a:buSzPct val="45000"/>
        <a:buFont typeface="Wingdings" pitchFamily="-111" charset="2"/>
        <a:buChar char=""/>
        <a:defRPr sz="2000">
          <a:solidFill>
            <a:srgbClr val="000000"/>
          </a:solidFill>
          <a:latin typeface="+mn-lt"/>
          <a:ea typeface="+mn-ea"/>
          <a:cs typeface="+mn-cs"/>
        </a:defRPr>
      </a:lvl8pPr>
      <a:lvl9pPr marL="3979952" indent="-215479" algn="l" defTabSz="456299" rtl="0" eaLnBrk="1" fontAlgn="base" hangingPunct="1">
        <a:lnSpc>
          <a:spcPct val="94000"/>
        </a:lnSpc>
        <a:spcBef>
          <a:spcPct val="0"/>
        </a:spcBef>
        <a:spcAft>
          <a:spcPts val="288"/>
        </a:spcAft>
        <a:buClr>
          <a:srgbClr val="000000"/>
        </a:buClr>
        <a:buSzPct val="45000"/>
        <a:buFont typeface="Wingdings" pitchFamily="-111" charset="2"/>
        <a:buChar char=""/>
        <a:defRPr sz="2000">
          <a:solidFill>
            <a:srgbClr val="000000"/>
          </a:solidFill>
          <a:latin typeface="+mn-lt"/>
          <a:ea typeface="+mn-ea"/>
          <a:cs typeface="+mn-cs"/>
        </a:defRPr>
      </a:lvl9pPr>
    </p:bodyStyle>
    <p:otherStyle>
      <a:defPPr>
        <a:defRPr lang="en-US"/>
      </a:defPPr>
      <a:lvl1pPr marL="0" algn="l" defTabSz="456299" rtl="0" eaLnBrk="1" latinLnBrk="0" hangingPunct="1">
        <a:defRPr sz="1800" kern="1200">
          <a:solidFill>
            <a:schemeClr val="tx1"/>
          </a:solidFill>
          <a:latin typeface="+mn-lt"/>
          <a:ea typeface="+mn-ea"/>
          <a:cs typeface="+mn-cs"/>
        </a:defRPr>
      </a:lvl1pPr>
      <a:lvl2pPr marL="456299" algn="l" defTabSz="456299" rtl="0" eaLnBrk="1" latinLnBrk="0" hangingPunct="1">
        <a:defRPr sz="1800" kern="1200">
          <a:solidFill>
            <a:schemeClr val="tx1"/>
          </a:solidFill>
          <a:latin typeface="+mn-lt"/>
          <a:ea typeface="+mn-ea"/>
          <a:cs typeface="+mn-cs"/>
        </a:defRPr>
      </a:lvl2pPr>
      <a:lvl3pPr marL="912600" algn="l" defTabSz="456299" rtl="0" eaLnBrk="1" latinLnBrk="0" hangingPunct="1">
        <a:defRPr sz="1800" kern="1200">
          <a:solidFill>
            <a:schemeClr val="tx1"/>
          </a:solidFill>
          <a:latin typeface="+mn-lt"/>
          <a:ea typeface="+mn-ea"/>
          <a:cs typeface="+mn-cs"/>
        </a:defRPr>
      </a:lvl3pPr>
      <a:lvl4pPr marL="1368900" algn="l" defTabSz="456299" rtl="0" eaLnBrk="1" latinLnBrk="0" hangingPunct="1">
        <a:defRPr sz="1800" kern="1200">
          <a:solidFill>
            <a:schemeClr val="tx1"/>
          </a:solidFill>
          <a:latin typeface="+mn-lt"/>
          <a:ea typeface="+mn-ea"/>
          <a:cs typeface="+mn-cs"/>
        </a:defRPr>
      </a:lvl4pPr>
      <a:lvl5pPr marL="1825200" algn="l" defTabSz="456299" rtl="0" eaLnBrk="1" latinLnBrk="0" hangingPunct="1">
        <a:defRPr sz="1800" kern="1200">
          <a:solidFill>
            <a:schemeClr val="tx1"/>
          </a:solidFill>
          <a:latin typeface="+mn-lt"/>
          <a:ea typeface="+mn-ea"/>
          <a:cs typeface="+mn-cs"/>
        </a:defRPr>
      </a:lvl5pPr>
      <a:lvl6pPr marL="2281502" algn="l" defTabSz="456299" rtl="0" eaLnBrk="1" latinLnBrk="0" hangingPunct="1">
        <a:defRPr sz="1800" kern="1200">
          <a:solidFill>
            <a:schemeClr val="tx1"/>
          </a:solidFill>
          <a:latin typeface="+mn-lt"/>
          <a:ea typeface="+mn-ea"/>
          <a:cs typeface="+mn-cs"/>
        </a:defRPr>
      </a:lvl6pPr>
      <a:lvl7pPr marL="2737802" algn="l" defTabSz="456299" rtl="0" eaLnBrk="1" latinLnBrk="0" hangingPunct="1">
        <a:defRPr sz="1800" kern="1200">
          <a:solidFill>
            <a:schemeClr val="tx1"/>
          </a:solidFill>
          <a:latin typeface="+mn-lt"/>
          <a:ea typeface="+mn-ea"/>
          <a:cs typeface="+mn-cs"/>
        </a:defRPr>
      </a:lvl7pPr>
      <a:lvl8pPr marL="3194101" algn="l" defTabSz="456299" rtl="0" eaLnBrk="1" latinLnBrk="0" hangingPunct="1">
        <a:defRPr sz="1800" kern="1200">
          <a:solidFill>
            <a:schemeClr val="tx1"/>
          </a:solidFill>
          <a:latin typeface="+mn-lt"/>
          <a:ea typeface="+mn-ea"/>
          <a:cs typeface="+mn-cs"/>
        </a:defRPr>
      </a:lvl8pPr>
      <a:lvl9pPr marL="3650404" algn="l" defTabSz="45629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Disorders &amp; Treatment</a:t>
            </a:r>
          </a:p>
        </p:txBody>
      </p:sp>
      <p:sp>
        <p:nvSpPr>
          <p:cNvPr id="4" name="Subtitle 3"/>
          <p:cNvSpPr>
            <a:spLocks noGrp="1"/>
          </p:cNvSpPr>
          <p:nvPr>
            <p:ph type="subTitle" idx="1"/>
          </p:nvPr>
        </p:nvSpPr>
        <p:spPr/>
        <p:txBody>
          <a:bodyPr/>
          <a:lstStyle/>
          <a:p>
            <a:r>
              <a:rPr lang="en-US" dirty="0"/>
              <a:t>Randall C. O’Reilly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6AF00-DE30-1B46-A238-9328C636B8A0}"/>
              </a:ext>
            </a:extLst>
          </p:cNvPr>
          <p:cNvSpPr>
            <a:spLocks noGrp="1"/>
          </p:cNvSpPr>
          <p:nvPr>
            <p:ph type="title"/>
          </p:nvPr>
        </p:nvSpPr>
        <p:spPr/>
        <p:txBody>
          <a:bodyPr/>
          <a:lstStyle/>
          <a:p>
            <a:r>
              <a:rPr lang="en-US" dirty="0"/>
              <a:t>Attractor = “Psychological” not Bio</a:t>
            </a:r>
          </a:p>
        </p:txBody>
      </p:sp>
      <p:pic>
        <p:nvPicPr>
          <p:cNvPr id="5" name="Content Placeholder 4">
            <a:extLst>
              <a:ext uri="{FF2B5EF4-FFF2-40B4-BE49-F238E27FC236}">
                <a16:creationId xmlns:a16="http://schemas.microsoft.com/office/drawing/2014/main" id="{CBC1E6B5-4D56-344F-87D0-CF8F728B3278}"/>
              </a:ext>
            </a:extLst>
          </p:cNvPr>
          <p:cNvPicPr>
            <a:picLocks noGrp="1" noChangeAspect="1"/>
          </p:cNvPicPr>
          <p:nvPr>
            <p:ph idx="1"/>
          </p:nvPr>
        </p:nvPicPr>
        <p:blipFill>
          <a:blip r:embed="rId2"/>
          <a:stretch>
            <a:fillRect/>
          </a:stretch>
        </p:blipFill>
        <p:spPr>
          <a:xfrm>
            <a:off x="619125" y="1541771"/>
            <a:ext cx="5205248" cy="3972426"/>
          </a:xfrm>
        </p:spPr>
      </p:pic>
      <p:sp>
        <p:nvSpPr>
          <p:cNvPr id="6" name="TextBox 5">
            <a:extLst>
              <a:ext uri="{FF2B5EF4-FFF2-40B4-BE49-F238E27FC236}">
                <a16:creationId xmlns:a16="http://schemas.microsoft.com/office/drawing/2014/main" id="{1D76EEC7-9DCA-B64D-9A3C-BDB3E2B73CEE}"/>
              </a:ext>
            </a:extLst>
          </p:cNvPr>
          <p:cNvSpPr txBox="1"/>
          <p:nvPr/>
        </p:nvSpPr>
        <p:spPr>
          <a:xfrm>
            <a:off x="5824373" y="1625908"/>
            <a:ext cx="4114799" cy="3910942"/>
          </a:xfrm>
          <a:prstGeom prst="rect">
            <a:avLst/>
          </a:prstGeom>
          <a:noFill/>
        </p:spPr>
        <p:txBody>
          <a:bodyPr wrap="square" rtlCol="0">
            <a:spAutoFit/>
          </a:bodyPr>
          <a:lstStyle/>
          <a:p>
            <a:r>
              <a:rPr lang="en-US" sz="2400" dirty="0"/>
              <a:t>We are active agents in our own brains!</a:t>
            </a:r>
          </a:p>
          <a:p>
            <a:endParaRPr lang="en-US" sz="2400" dirty="0"/>
          </a:p>
          <a:p>
            <a:r>
              <a:rPr lang="en-US" sz="2400" dirty="0"/>
              <a:t>We are in </a:t>
            </a:r>
            <a:r>
              <a:rPr lang="en-US" sz="2400" i="1" dirty="0"/>
              <a:t>control</a:t>
            </a:r>
            <a:r>
              <a:rPr lang="en-US" sz="2400" dirty="0"/>
              <a:t>, and disorders are challenge to control.</a:t>
            </a:r>
          </a:p>
          <a:p>
            <a:endParaRPr lang="en-US" sz="2400" dirty="0"/>
          </a:p>
          <a:p>
            <a:r>
              <a:rPr lang="en-US" sz="2400" dirty="0"/>
              <a:t>Treatment is to restore </a:t>
            </a:r>
            <a:r>
              <a:rPr lang="en-US" sz="2400" i="1" dirty="0"/>
              <a:t>control</a:t>
            </a:r>
            <a:r>
              <a:rPr lang="en-US" sz="2400" dirty="0"/>
              <a:t>.  </a:t>
            </a:r>
          </a:p>
          <a:p>
            <a:endParaRPr lang="en-US" sz="2400" dirty="0"/>
          </a:p>
          <a:p>
            <a:r>
              <a:rPr lang="en-US" sz="2400" dirty="0"/>
              <a:t>Control is not biological! </a:t>
            </a:r>
          </a:p>
        </p:txBody>
      </p:sp>
      <p:sp>
        <p:nvSpPr>
          <p:cNvPr id="3" name="TextBox 2">
            <a:extLst>
              <a:ext uri="{FF2B5EF4-FFF2-40B4-BE49-F238E27FC236}">
                <a16:creationId xmlns:a16="http://schemas.microsoft.com/office/drawing/2014/main" id="{0CF1B5E1-AF49-B24D-BAE3-C7A6FCDB0EF0}"/>
              </a:ext>
            </a:extLst>
          </p:cNvPr>
          <p:cNvSpPr txBox="1"/>
          <p:nvPr/>
        </p:nvSpPr>
        <p:spPr>
          <a:xfrm>
            <a:off x="588885" y="5620987"/>
            <a:ext cx="8878866" cy="1712520"/>
          </a:xfrm>
          <a:prstGeom prst="rect">
            <a:avLst/>
          </a:prstGeom>
          <a:noFill/>
        </p:spPr>
        <p:txBody>
          <a:bodyPr wrap="square" rtlCol="0">
            <a:spAutoFit/>
          </a:bodyPr>
          <a:lstStyle/>
          <a:p>
            <a:r>
              <a:rPr lang="en-US" sz="2800" dirty="0"/>
              <a:t>Involvement of the self/control increases stigma, harder for insurance to cover, </a:t>
            </a:r>
            <a:r>
              <a:rPr lang="en-US" sz="2800" dirty="0" err="1"/>
              <a:t>etc</a:t>
            </a:r>
            <a:r>
              <a:rPr lang="en-US" sz="2800" dirty="0"/>
              <a:t> – is it their own </a:t>
            </a:r>
            <a:r>
              <a:rPr lang="en-US" sz="2800" i="1" dirty="0"/>
              <a:t>fault</a:t>
            </a:r>
            <a:r>
              <a:rPr lang="en-US" sz="2800" dirty="0"/>
              <a:t>?</a:t>
            </a:r>
          </a:p>
          <a:p>
            <a:endParaRPr lang="en-US" sz="2800" dirty="0"/>
          </a:p>
          <a:p>
            <a:r>
              <a:rPr lang="en-US" sz="2800" dirty="0"/>
              <a:t>Many afflicted.. maybe pervasive therapy possible?</a:t>
            </a:r>
          </a:p>
        </p:txBody>
      </p:sp>
    </p:spTree>
    <p:extLst>
      <p:ext uri="{BB962C8B-B14F-4D97-AF65-F5344CB8AC3E}">
        <p14:creationId xmlns:p14="http://schemas.microsoft.com/office/powerpoint/2010/main" val="3339480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 of a </a:t>
            </a:r>
            <a:r>
              <a:rPr lang="en-US" i="1" dirty="0"/>
              <a:t>Disorder</a:t>
            </a:r>
          </a:p>
        </p:txBody>
      </p:sp>
      <p:sp>
        <p:nvSpPr>
          <p:cNvPr id="3" name="Content Placeholder 2"/>
          <p:cNvSpPr>
            <a:spLocks noGrp="1"/>
          </p:cNvSpPr>
          <p:nvPr>
            <p:ph idx="1"/>
          </p:nvPr>
        </p:nvSpPr>
        <p:spPr/>
        <p:txBody>
          <a:bodyPr/>
          <a:lstStyle/>
          <a:p>
            <a:pPr marL="107737" indent="0">
              <a:buNone/>
            </a:pPr>
            <a:r>
              <a:rPr lang="en-US" sz="2400" dirty="0"/>
              <a:t>Previously:</a:t>
            </a:r>
          </a:p>
          <a:p>
            <a:pPr marL="107737" indent="0">
              <a:buNone/>
            </a:pPr>
            <a:r>
              <a:rPr lang="en-US" sz="2400" i="1" dirty="0"/>
              <a:t>a disorder must cause </a:t>
            </a:r>
            <a:r>
              <a:rPr lang="en-US" sz="2400" b="1" i="1" dirty="0"/>
              <a:t>distress</a:t>
            </a:r>
            <a:r>
              <a:rPr lang="en-US" sz="2400" i="1" dirty="0"/>
              <a:t> and / or </a:t>
            </a:r>
            <a:r>
              <a:rPr lang="en-US" sz="2400" b="1" i="1" dirty="0"/>
              <a:t>disability</a:t>
            </a:r>
            <a:r>
              <a:rPr lang="en-US" sz="2400" i="1" dirty="0"/>
              <a:t> (impairment in one or more important areas of functioning).</a:t>
            </a:r>
          </a:p>
          <a:p>
            <a:pPr marL="107737" indent="0">
              <a:buNone/>
            </a:pPr>
            <a:r>
              <a:rPr lang="en-US" sz="2400" dirty="0"/>
              <a:t>Now (DSM-5):</a:t>
            </a:r>
          </a:p>
          <a:p>
            <a:pPr marL="107737" indent="0">
              <a:buNone/>
            </a:pPr>
            <a:r>
              <a:rPr lang="en-US" sz="2400" i="1" dirty="0"/>
              <a:t>A mental disorder is a syndrome characterized by clinically significant </a:t>
            </a:r>
            <a:r>
              <a:rPr lang="en-US" sz="2400" b="1" i="1" dirty="0"/>
              <a:t>disturbance</a:t>
            </a:r>
            <a:r>
              <a:rPr lang="en-US" sz="2400" i="1" dirty="0"/>
              <a:t> in an individual’s cognition, emotion regulation, or behavior that reflects a </a:t>
            </a:r>
            <a:r>
              <a:rPr lang="en-US" sz="2400" b="1" i="1" dirty="0"/>
              <a:t>dysfunction</a:t>
            </a:r>
            <a:r>
              <a:rPr lang="en-US" sz="2400" i="1" dirty="0"/>
              <a:t> in the psychological, biological, or developmental processes underlying mental functioning. Mental disorders are usually associated with significant </a:t>
            </a:r>
            <a:r>
              <a:rPr lang="en-US" sz="2400" b="1" i="1" dirty="0"/>
              <a:t>distress</a:t>
            </a:r>
            <a:r>
              <a:rPr lang="en-US" sz="2400" i="1" dirty="0"/>
              <a:t> in social, occupational, or other important activities.</a:t>
            </a:r>
          </a:p>
          <a:p>
            <a:pPr marL="107737" indent="0">
              <a:buNone/>
            </a:pPr>
            <a:r>
              <a:rPr lang="en-US" sz="2400" dirty="0"/>
              <a:t>Just a bit more specific..</a:t>
            </a:r>
          </a:p>
        </p:txBody>
      </p:sp>
    </p:spTree>
    <p:extLst>
      <p:ext uri="{BB962C8B-B14F-4D97-AF65-F5344CB8AC3E}">
        <p14:creationId xmlns:p14="http://schemas.microsoft.com/office/powerpoint/2010/main" val="14529009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259" y="301626"/>
            <a:ext cx="9067799" cy="736600"/>
          </a:xfrm>
        </p:spPr>
        <p:txBody>
          <a:bodyPr/>
          <a:lstStyle/>
          <a:p>
            <a:r>
              <a:rPr lang="en-US" dirty="0"/>
              <a:t>Definition of a </a:t>
            </a:r>
            <a:r>
              <a:rPr lang="en-US" i="1" dirty="0"/>
              <a:t>Disorder</a:t>
            </a:r>
          </a:p>
        </p:txBody>
      </p:sp>
      <p:sp>
        <p:nvSpPr>
          <p:cNvPr id="3" name="Content Placeholder 2"/>
          <p:cNvSpPr>
            <a:spLocks noGrp="1"/>
          </p:cNvSpPr>
          <p:nvPr>
            <p:ph idx="1"/>
          </p:nvPr>
        </p:nvSpPr>
        <p:spPr>
          <a:xfrm>
            <a:off x="503259" y="1647825"/>
            <a:ext cx="9067799" cy="5111771"/>
          </a:xfrm>
        </p:spPr>
        <p:txBody>
          <a:bodyPr/>
          <a:lstStyle/>
          <a:p>
            <a:pPr marL="107737" indent="0">
              <a:lnSpc>
                <a:spcPct val="80000"/>
              </a:lnSpc>
              <a:buNone/>
            </a:pPr>
            <a:r>
              <a:rPr lang="en-US" dirty="0"/>
              <a:t>Obviously, something must be “wrong”</a:t>
            </a:r>
          </a:p>
          <a:p>
            <a:pPr marL="107737" indent="0">
              <a:lnSpc>
                <a:spcPct val="80000"/>
              </a:lnSpc>
              <a:buNone/>
            </a:pPr>
            <a:endParaRPr lang="en-US" dirty="0"/>
          </a:p>
          <a:p>
            <a:pPr marL="107737" indent="0">
              <a:lnSpc>
                <a:spcPct val="93000"/>
              </a:lnSpc>
              <a:buNone/>
            </a:pPr>
            <a:r>
              <a:rPr lang="en-US" dirty="0"/>
              <a:t>But that is not sufficient – can be a “happy </a:t>
            </a:r>
            <a:r>
              <a:rPr lang="en-US" dirty="0" err="1"/>
              <a:t>nutter</a:t>
            </a:r>
            <a:r>
              <a:rPr lang="en-US" dirty="0"/>
              <a:t>” that people generally regard as strange..</a:t>
            </a:r>
          </a:p>
          <a:p>
            <a:pPr marL="107737" indent="0">
              <a:lnSpc>
                <a:spcPct val="80000"/>
              </a:lnSpc>
              <a:buNone/>
            </a:pPr>
            <a:endParaRPr lang="en-US" dirty="0"/>
          </a:p>
          <a:p>
            <a:pPr marL="107737" indent="0">
              <a:lnSpc>
                <a:spcPct val="80000"/>
              </a:lnSpc>
              <a:buNone/>
            </a:pPr>
            <a:r>
              <a:rPr lang="en-US" dirty="0"/>
              <a:t>Much harder to be locked up against will</a:t>
            </a:r>
          </a:p>
          <a:p>
            <a:pPr marL="107737" indent="0">
              <a:lnSpc>
                <a:spcPct val="80000"/>
              </a:lnSpc>
              <a:buNone/>
            </a:pPr>
            <a:r>
              <a:rPr lang="en-US" dirty="0"/>
              <a:t>(also much harder to get needed treatment..)</a:t>
            </a:r>
          </a:p>
          <a:p>
            <a:pPr marL="107737" indent="0">
              <a:lnSpc>
                <a:spcPct val="80000"/>
              </a:lnSpc>
              <a:buNone/>
            </a:pPr>
            <a:endParaRPr lang="en-US" dirty="0"/>
          </a:p>
          <a:p>
            <a:pPr marL="107737" indent="0">
              <a:lnSpc>
                <a:spcPct val="80000"/>
              </a:lnSpc>
              <a:buNone/>
            </a:pPr>
            <a:r>
              <a:rPr lang="en-US" dirty="0"/>
              <a:t>personal </a:t>
            </a:r>
            <a:r>
              <a:rPr lang="en-US" b="1" dirty="0"/>
              <a:t>distress</a:t>
            </a:r>
            <a:r>
              <a:rPr lang="en-US" dirty="0"/>
              <a:t> is key!</a:t>
            </a:r>
          </a:p>
        </p:txBody>
      </p:sp>
    </p:spTree>
    <p:extLst>
      <p:ext uri="{BB962C8B-B14F-4D97-AF65-F5344CB8AC3E}">
        <p14:creationId xmlns:p14="http://schemas.microsoft.com/office/powerpoint/2010/main" val="2067104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259" y="301626"/>
            <a:ext cx="9067799" cy="736600"/>
          </a:xfrm>
        </p:spPr>
        <p:txBody>
          <a:bodyPr/>
          <a:lstStyle/>
          <a:p>
            <a:r>
              <a:rPr lang="en-US" dirty="0"/>
              <a:t>Definition of a </a:t>
            </a:r>
            <a:r>
              <a:rPr lang="en-US" i="1" dirty="0"/>
              <a:t>Disorder</a:t>
            </a:r>
          </a:p>
        </p:txBody>
      </p:sp>
      <p:sp>
        <p:nvSpPr>
          <p:cNvPr id="3" name="Content Placeholder 2"/>
          <p:cNvSpPr>
            <a:spLocks noGrp="1"/>
          </p:cNvSpPr>
          <p:nvPr>
            <p:ph idx="1"/>
          </p:nvPr>
        </p:nvSpPr>
        <p:spPr>
          <a:xfrm>
            <a:off x="503259" y="1647825"/>
            <a:ext cx="9067799" cy="5111771"/>
          </a:xfrm>
        </p:spPr>
        <p:txBody>
          <a:bodyPr/>
          <a:lstStyle/>
          <a:p>
            <a:pPr marL="107737" indent="0">
              <a:buNone/>
            </a:pPr>
            <a:r>
              <a:rPr lang="en-US" dirty="0"/>
              <a:t>Exclusions:</a:t>
            </a:r>
          </a:p>
          <a:p>
            <a:pPr marL="107737" indent="0">
              <a:buNone/>
            </a:pPr>
            <a:r>
              <a:rPr lang="en-US" i="1" dirty="0"/>
              <a:t>An expectable or culturally approved response to a common stressor or loss, such as the death of a loved one, is not a mental disorder. Socially deviant behavior (e.g., political, religious, or sexual) and conflicts that are primarily between the individual and society are not mental disorders unless the deviance or conflict results from a dysfunction in the individual, as described above.</a:t>
            </a:r>
          </a:p>
        </p:txBody>
      </p:sp>
    </p:spTree>
    <p:extLst>
      <p:ext uri="{BB962C8B-B14F-4D97-AF65-F5344CB8AC3E}">
        <p14:creationId xmlns:p14="http://schemas.microsoft.com/office/powerpoint/2010/main" val="4848297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259" y="301625"/>
            <a:ext cx="9067799" cy="1269999"/>
          </a:xfrm>
        </p:spPr>
        <p:txBody>
          <a:bodyPr/>
          <a:lstStyle/>
          <a:p>
            <a:r>
              <a:rPr lang="en-US" sz="4000" dirty="0"/>
              <a:t>DSM-5 Categories, Prevalence Order</a:t>
            </a:r>
            <a:br>
              <a:rPr lang="en-US" sz="4000" dirty="0"/>
            </a:br>
            <a:endParaRPr lang="en-US" sz="2400" dirty="0"/>
          </a:p>
        </p:txBody>
      </p:sp>
      <p:sp>
        <p:nvSpPr>
          <p:cNvPr id="3" name="Content Placeholder 2"/>
          <p:cNvSpPr>
            <a:spLocks noGrp="1"/>
          </p:cNvSpPr>
          <p:nvPr>
            <p:ph idx="1"/>
          </p:nvPr>
        </p:nvSpPr>
        <p:spPr/>
        <p:txBody>
          <a:bodyPr/>
          <a:lstStyle/>
          <a:p>
            <a:r>
              <a:rPr lang="en-US" dirty="0"/>
              <a:t>Anxiety disorders (GAD, Panic, Phobia)</a:t>
            </a:r>
          </a:p>
          <a:p>
            <a:r>
              <a:rPr lang="en-US" dirty="0"/>
              <a:t>Depressive disorders (MDD)</a:t>
            </a:r>
          </a:p>
          <a:p>
            <a:r>
              <a:rPr lang="en-US" dirty="0"/>
              <a:t>Substance Use Disorders (dependence)</a:t>
            </a:r>
          </a:p>
          <a:p>
            <a:r>
              <a:rPr lang="en-US" dirty="0"/>
              <a:t>Bipolar Disorder</a:t>
            </a:r>
          </a:p>
          <a:p>
            <a:r>
              <a:rPr lang="en-US" dirty="0"/>
              <a:t>Eating disorders (Anorexia, Bulimia)</a:t>
            </a:r>
          </a:p>
          <a:p>
            <a:r>
              <a:rPr lang="en-US" dirty="0"/>
              <a:t>Schizophrenia</a:t>
            </a:r>
          </a:p>
          <a:p>
            <a:r>
              <a:rPr lang="en-US" dirty="0"/>
              <a:t>Obsessive-Compulsive disorders (OCD)</a:t>
            </a:r>
          </a:p>
          <a:p>
            <a:r>
              <a:rPr lang="en-US" dirty="0"/>
              <a:t>Trauma and Stressor-Related disorders (PTSD)</a:t>
            </a:r>
          </a:p>
        </p:txBody>
      </p:sp>
    </p:spTree>
    <p:extLst>
      <p:ext uri="{BB962C8B-B14F-4D97-AF65-F5344CB8AC3E}">
        <p14:creationId xmlns:p14="http://schemas.microsoft.com/office/powerpoint/2010/main" val="31537023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F2D42-EAA7-E64B-9E58-05AFC03DBB0F}"/>
              </a:ext>
            </a:extLst>
          </p:cNvPr>
          <p:cNvSpPr>
            <a:spLocks noGrp="1"/>
          </p:cNvSpPr>
          <p:nvPr>
            <p:ph type="title"/>
          </p:nvPr>
        </p:nvSpPr>
        <p:spPr/>
        <p:txBody>
          <a:bodyPr/>
          <a:lstStyle/>
          <a:p>
            <a:r>
              <a:rPr lang="en-US" dirty="0"/>
              <a:t>DSM-5 Developmental Disorders</a:t>
            </a:r>
          </a:p>
        </p:txBody>
      </p:sp>
      <p:sp>
        <p:nvSpPr>
          <p:cNvPr id="3" name="Content Placeholder 2">
            <a:extLst>
              <a:ext uri="{FF2B5EF4-FFF2-40B4-BE49-F238E27FC236}">
                <a16:creationId xmlns:a16="http://schemas.microsoft.com/office/drawing/2014/main" id="{AF640374-CE9B-634D-8347-112E77BC26B3}"/>
              </a:ext>
            </a:extLst>
          </p:cNvPr>
          <p:cNvSpPr>
            <a:spLocks noGrp="1"/>
          </p:cNvSpPr>
          <p:nvPr>
            <p:ph idx="1"/>
          </p:nvPr>
        </p:nvSpPr>
        <p:spPr/>
        <p:txBody>
          <a:bodyPr/>
          <a:lstStyle/>
          <a:p>
            <a:r>
              <a:rPr lang="en-US" dirty="0"/>
              <a:t>ADHD (Attention Deficit, Hyperactivity Disorder), 5% prevalence</a:t>
            </a:r>
          </a:p>
          <a:p>
            <a:r>
              <a:rPr lang="en-US" dirty="0"/>
              <a:t>Autism Spectrum Disorder</a:t>
            </a:r>
          </a:p>
        </p:txBody>
      </p:sp>
    </p:spTree>
    <p:extLst>
      <p:ext uri="{BB962C8B-B14F-4D97-AF65-F5344CB8AC3E}">
        <p14:creationId xmlns:p14="http://schemas.microsoft.com/office/powerpoint/2010/main" val="5216446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F18DD-9383-D047-9A43-A8E5E0DB711A}"/>
              </a:ext>
            </a:extLst>
          </p:cNvPr>
          <p:cNvSpPr>
            <a:spLocks noGrp="1"/>
          </p:cNvSpPr>
          <p:nvPr>
            <p:ph type="title"/>
          </p:nvPr>
        </p:nvSpPr>
        <p:spPr/>
        <p:txBody>
          <a:bodyPr/>
          <a:lstStyle/>
          <a:p>
            <a:r>
              <a:rPr lang="en-US" dirty="0"/>
              <a:t>DSM-5 Personality Disorders</a:t>
            </a:r>
          </a:p>
        </p:txBody>
      </p:sp>
      <p:sp>
        <p:nvSpPr>
          <p:cNvPr id="3" name="Content Placeholder 2">
            <a:extLst>
              <a:ext uri="{FF2B5EF4-FFF2-40B4-BE49-F238E27FC236}">
                <a16:creationId xmlns:a16="http://schemas.microsoft.com/office/drawing/2014/main" id="{1EEA6CF5-D05E-AD44-8173-25D982A03CAC}"/>
              </a:ext>
            </a:extLst>
          </p:cNvPr>
          <p:cNvSpPr>
            <a:spLocks noGrp="1"/>
          </p:cNvSpPr>
          <p:nvPr>
            <p:ph idx="1"/>
          </p:nvPr>
        </p:nvSpPr>
        <p:spPr/>
        <p:txBody>
          <a:bodyPr/>
          <a:lstStyle/>
          <a:p>
            <a:r>
              <a:rPr lang="en-US" dirty="0"/>
              <a:t>Similar to other disorders in many cases</a:t>
            </a:r>
          </a:p>
          <a:p>
            <a:r>
              <a:rPr lang="en-US" dirty="0"/>
              <a:t>But: trait-like, present consistently from earlier age, focused more on social interactions – </a:t>
            </a:r>
            <a:r>
              <a:rPr lang="en-US" i="1" dirty="0"/>
              <a:t>extreme</a:t>
            </a:r>
            <a:r>
              <a:rPr lang="en-US" dirty="0"/>
              <a:t> personalities.</a:t>
            </a:r>
          </a:p>
          <a:p>
            <a:r>
              <a:rPr lang="en-US" dirty="0"/>
              <a:t>Schizoid, schizotypal: social anxiety, withdrawal</a:t>
            </a:r>
          </a:p>
          <a:p>
            <a:r>
              <a:rPr lang="en-US" dirty="0"/>
              <a:t>Antisocial, borderline, histrionic, narcissistic: high neuroticism, low agreeableness personality factors</a:t>
            </a:r>
          </a:p>
          <a:p>
            <a:r>
              <a:rPr lang="en-US" dirty="0"/>
              <a:t>Avoidant, dependent, obsessive-compulsive..</a:t>
            </a:r>
          </a:p>
        </p:txBody>
      </p:sp>
    </p:spTree>
    <p:extLst>
      <p:ext uri="{BB962C8B-B14F-4D97-AF65-F5344CB8AC3E}">
        <p14:creationId xmlns:p14="http://schemas.microsoft.com/office/powerpoint/2010/main" val="434931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Personality Disorders in OCEAN</a:t>
            </a:r>
          </a:p>
        </p:txBody>
      </p:sp>
      <p:sp>
        <p:nvSpPr>
          <p:cNvPr id="3" name="Content Placeholder 2"/>
          <p:cNvSpPr>
            <a:spLocks noGrp="1"/>
          </p:cNvSpPr>
          <p:nvPr>
            <p:ph idx="1"/>
          </p:nvPr>
        </p:nvSpPr>
        <p:spPr/>
        <p:txBody>
          <a:bodyPr/>
          <a:lstStyle/>
          <a:p>
            <a:pPr marL="107737" indent="0">
              <a:buNone/>
            </a:pPr>
            <a:r>
              <a:rPr lang="en-US" dirty="0"/>
              <a:t>Extreme factors:</a:t>
            </a:r>
          </a:p>
          <a:p>
            <a:r>
              <a:rPr lang="en-US" dirty="0"/>
              <a:t>Antisocial: ---agreeableness?</a:t>
            </a:r>
          </a:p>
          <a:p>
            <a:r>
              <a:rPr lang="en-US" dirty="0"/>
              <a:t>Avoidant: +++neuroticism, ---extroversion</a:t>
            </a:r>
          </a:p>
          <a:p>
            <a:r>
              <a:rPr lang="en-US" dirty="0"/>
              <a:t>Borderline: </a:t>
            </a:r>
            <a:r>
              <a:rPr lang="en-US" sz="2400" dirty="0"/>
              <a:t>+++neurotic, ---agreeable, ---conscientious</a:t>
            </a:r>
          </a:p>
          <a:p>
            <a:r>
              <a:rPr lang="en-US" dirty="0"/>
              <a:t>Paranoid: +++neuroticism</a:t>
            </a:r>
          </a:p>
          <a:p>
            <a:r>
              <a:rPr lang="en-US" dirty="0"/>
              <a:t>Obsessive-compulsive PD: +++conscientious</a:t>
            </a:r>
          </a:p>
          <a:p>
            <a:r>
              <a:rPr lang="en-US" dirty="0"/>
              <a:t>Schizoid: ---extroversion</a:t>
            </a:r>
          </a:p>
          <a:p>
            <a:r>
              <a:rPr lang="en-US" dirty="0"/>
              <a:t>Narcissistic: ---agreeable</a:t>
            </a:r>
          </a:p>
        </p:txBody>
      </p:sp>
    </p:spTree>
    <p:extLst>
      <p:ext uri="{BB962C8B-B14F-4D97-AF65-F5344CB8AC3E}">
        <p14:creationId xmlns:p14="http://schemas.microsoft.com/office/powerpoint/2010/main" val="33227366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Are Categories Useful?</a:t>
            </a:r>
          </a:p>
        </p:txBody>
      </p:sp>
      <p:sp>
        <p:nvSpPr>
          <p:cNvPr id="3" name="Content Placeholder 2"/>
          <p:cNvSpPr>
            <a:spLocks noGrp="1"/>
          </p:cNvSpPr>
          <p:nvPr>
            <p:ph idx="1"/>
          </p:nvPr>
        </p:nvSpPr>
        <p:spPr/>
        <p:txBody>
          <a:bodyPr/>
          <a:lstStyle/>
          <a:p>
            <a:r>
              <a:rPr lang="en-US" dirty="0"/>
              <a:t>Current trend is away from categories</a:t>
            </a:r>
          </a:p>
          <a:p>
            <a:pPr lvl="1"/>
            <a:r>
              <a:rPr lang="en-US" dirty="0"/>
              <a:t>Comorbidity rates are very high</a:t>
            </a:r>
          </a:p>
          <a:p>
            <a:pPr lvl="2"/>
            <a:r>
              <a:rPr lang="en-US" dirty="0"/>
              <a:t>Anxiety &lt;-&gt; Depression @ 50%</a:t>
            </a:r>
          </a:p>
          <a:p>
            <a:pPr lvl="1"/>
            <a:r>
              <a:rPr lang="en-US" dirty="0"/>
              <a:t>Biological differences are not very specific</a:t>
            </a:r>
          </a:p>
          <a:p>
            <a:pPr lvl="1"/>
            <a:r>
              <a:rPr lang="en-US" dirty="0"/>
              <a:t>Continuum of functionality – </a:t>
            </a:r>
            <a:r>
              <a:rPr lang="en-US" b="1" dirty="0"/>
              <a:t>dimension</a:t>
            </a:r>
            <a:r>
              <a:rPr lang="en-US" dirty="0"/>
              <a:t> is important, not the specific value..</a:t>
            </a:r>
          </a:p>
          <a:p>
            <a:r>
              <a:rPr lang="en-US" dirty="0"/>
              <a:t>But categories simplify, have pragmatic value</a:t>
            </a:r>
          </a:p>
          <a:p>
            <a:pPr lvl="1"/>
            <a:r>
              <a:rPr lang="en-US" dirty="0"/>
              <a:t>Many benefits to being definitively “sick” or not (insurance, treatment, acceptance, </a:t>
            </a:r>
            <a:r>
              <a:rPr lang="en-US" dirty="0" err="1"/>
              <a:t>etc</a:t>
            </a:r>
            <a:r>
              <a:rPr lang="en-US" dirty="0"/>
              <a:t>)</a:t>
            </a:r>
          </a:p>
          <a:p>
            <a:pPr lvl="1"/>
            <a:r>
              <a:rPr lang="en-US" dirty="0"/>
              <a:t>also drawbacks (one-size-fits-all treatment, stigma)</a:t>
            </a:r>
          </a:p>
        </p:txBody>
      </p:sp>
    </p:spTree>
    <p:extLst>
      <p:ext uri="{BB962C8B-B14F-4D97-AF65-F5344CB8AC3E}">
        <p14:creationId xmlns:p14="http://schemas.microsoft.com/office/powerpoint/2010/main" val="26577104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Same Major Brain Areas Involved in Most Disorders</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4325" y="1724025"/>
            <a:ext cx="6553200" cy="5608351"/>
          </a:xfrm>
        </p:spPr>
      </p:pic>
      <p:sp>
        <p:nvSpPr>
          <p:cNvPr id="6" name="TextBox 5"/>
          <p:cNvSpPr txBox="1"/>
          <p:nvPr/>
        </p:nvSpPr>
        <p:spPr>
          <a:xfrm>
            <a:off x="6867524" y="1724025"/>
            <a:ext cx="3209925" cy="3274743"/>
          </a:xfrm>
          <a:prstGeom prst="rect">
            <a:avLst/>
          </a:prstGeom>
          <a:noFill/>
        </p:spPr>
        <p:txBody>
          <a:bodyPr wrap="square" rtlCol="0">
            <a:spAutoFit/>
          </a:bodyPr>
          <a:lstStyle/>
          <a:p>
            <a:r>
              <a:rPr lang="en-US" sz="2000" dirty="0"/>
              <a:t>Substance-use, addiction</a:t>
            </a:r>
          </a:p>
          <a:p>
            <a:r>
              <a:rPr lang="en-US" sz="2000" dirty="0"/>
              <a:t>Schizophrenia, Psychotic</a:t>
            </a:r>
          </a:p>
          <a:p>
            <a:r>
              <a:rPr lang="en-US" sz="2000" dirty="0"/>
              <a:t>Depression, Bipolar</a:t>
            </a:r>
          </a:p>
          <a:p>
            <a:r>
              <a:rPr lang="en-US" sz="2000" dirty="0"/>
              <a:t>Anxiety</a:t>
            </a:r>
          </a:p>
          <a:p>
            <a:r>
              <a:rPr lang="en-US" sz="2000" dirty="0"/>
              <a:t>OCD</a:t>
            </a:r>
          </a:p>
          <a:p>
            <a:r>
              <a:rPr lang="en-US" sz="2000" dirty="0"/>
              <a:t>Feeding, eating</a:t>
            </a:r>
          </a:p>
          <a:p>
            <a:r>
              <a:rPr lang="en-US" sz="2000" dirty="0"/>
              <a:t>PTSD?</a:t>
            </a:r>
          </a:p>
          <a:p>
            <a:endParaRPr lang="en-US" sz="2000" dirty="0"/>
          </a:p>
          <a:p>
            <a:r>
              <a:rPr lang="en-US" sz="2000" dirty="0"/>
              <a:t>This is the </a:t>
            </a:r>
            <a:r>
              <a:rPr lang="en-US" sz="2000" b="1" dirty="0"/>
              <a:t>emotional nervous system</a:t>
            </a:r>
          </a:p>
          <a:p>
            <a:endParaRPr lang="en-US" sz="2000" dirty="0"/>
          </a:p>
        </p:txBody>
      </p:sp>
    </p:spTree>
    <p:extLst>
      <p:ext uri="{BB962C8B-B14F-4D97-AF65-F5344CB8AC3E}">
        <p14:creationId xmlns:p14="http://schemas.microsoft.com/office/powerpoint/2010/main" val="1939753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72" name="Picture 8" descr="Mind On Edge: Clinging To Faith When Mental Health Fades: Hogsed, Tom:  9781089004639: Amazon.com: Books">
            <a:extLst>
              <a:ext uri="{FF2B5EF4-FFF2-40B4-BE49-F238E27FC236}">
                <a16:creationId xmlns:a16="http://schemas.microsoft.com/office/drawing/2014/main" id="{5E3ED0F3-64DA-8F4E-AF2E-BC6B4A7D0E0B}"/>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930632" y="132081"/>
            <a:ext cx="2751137" cy="412540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89F3B7B-F04B-8242-9A5E-D422CA51A8BB}"/>
              </a:ext>
            </a:extLst>
          </p:cNvPr>
          <p:cNvSpPr>
            <a:spLocks noGrp="1"/>
          </p:cNvSpPr>
          <p:nvPr>
            <p:ph type="title"/>
          </p:nvPr>
        </p:nvSpPr>
        <p:spPr>
          <a:xfrm>
            <a:off x="503238" y="301626"/>
            <a:ext cx="6364287" cy="889000"/>
          </a:xfrm>
        </p:spPr>
        <p:txBody>
          <a:bodyPr/>
          <a:lstStyle/>
          <a:p>
            <a:r>
              <a:rPr lang="en-US" dirty="0"/>
              <a:t>Loss of Control</a:t>
            </a:r>
          </a:p>
        </p:txBody>
      </p:sp>
      <p:pic>
        <p:nvPicPr>
          <p:cNvPr id="11268" name="Picture 4" descr="Explaining the Phases of Schizophrenia: Symptoms, Treatment &amp; More">
            <a:extLst>
              <a:ext uri="{FF2B5EF4-FFF2-40B4-BE49-F238E27FC236}">
                <a16:creationId xmlns:a16="http://schemas.microsoft.com/office/drawing/2014/main" id="{E0B9EC5A-004C-1348-A84F-5E4A4B68036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814369" y="2961910"/>
            <a:ext cx="5867400" cy="4400550"/>
          </a:xfrm>
          <a:prstGeom prst="rect">
            <a:avLst/>
          </a:prstGeom>
          <a:noFill/>
          <a:extLst>
            <a:ext uri="{909E8E84-426E-40DD-AFC4-6F175D3DCCD1}">
              <a14:hiddenFill xmlns:a14="http://schemas.microsoft.com/office/drawing/2010/main">
                <a:solidFill>
                  <a:srgbClr val="FFFFFF"/>
                </a:solidFill>
              </a14:hiddenFill>
            </a:ext>
          </a:extLst>
        </p:spPr>
      </p:pic>
      <p:pic>
        <p:nvPicPr>
          <p:cNvPr id="11270" name="Picture 6" descr="What schizophrenia does to families — and why the mental health system  can't keep up - The Washington Post">
            <a:extLst>
              <a:ext uri="{FF2B5EF4-FFF2-40B4-BE49-F238E27FC236}">
                <a16:creationId xmlns:a16="http://schemas.microsoft.com/office/drawing/2014/main" id="{80C9EB09-5099-6140-9A34-4D801AAED907}"/>
              </a:ext>
            </a:extLst>
          </p:cNvPr>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a:stretch/>
        </p:blipFill>
        <p:spPr bwMode="auto">
          <a:xfrm>
            <a:off x="161925" y="1800225"/>
            <a:ext cx="4953000" cy="5570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87057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Anxiety</a:t>
            </a:r>
          </a:p>
        </p:txBody>
      </p:sp>
      <p:sp>
        <p:nvSpPr>
          <p:cNvPr id="3" name="Content Placeholder 2"/>
          <p:cNvSpPr>
            <a:spLocks noGrp="1"/>
          </p:cNvSpPr>
          <p:nvPr>
            <p:ph idx="1"/>
          </p:nvPr>
        </p:nvSpPr>
        <p:spPr/>
        <p:txBody>
          <a:bodyPr/>
          <a:lstStyle/>
          <a:p>
            <a:pPr marL="107737" indent="0">
              <a:buNone/>
            </a:pPr>
            <a:r>
              <a:rPr lang="en-US" b="1" dirty="0"/>
              <a:t>Generalized anxiety disorder (GAD)</a:t>
            </a:r>
          </a:p>
          <a:p>
            <a:pPr lvl="1"/>
            <a:r>
              <a:rPr lang="en-US" dirty="0"/>
              <a:t>Excessive, difficult to control anxiety and worry</a:t>
            </a:r>
          </a:p>
          <a:p>
            <a:pPr lvl="1"/>
            <a:r>
              <a:rPr lang="en-US" dirty="0"/>
              <a:t>One or more of: restlessness, on edge; difficulty concentrating, going blank; irritability; muscle tension</a:t>
            </a:r>
          </a:p>
          <a:p>
            <a:pPr marL="107737" indent="0">
              <a:buNone/>
            </a:pPr>
            <a:r>
              <a:rPr lang="en-US" b="1" dirty="0"/>
              <a:t>Panic attack</a:t>
            </a:r>
            <a:r>
              <a:rPr lang="en-US" dirty="0"/>
              <a:t>: overwhelming terror (~10 min)</a:t>
            </a:r>
          </a:p>
          <a:p>
            <a:pPr marL="107737" indent="0">
              <a:buNone/>
            </a:pPr>
            <a:r>
              <a:rPr lang="en-US" b="1" dirty="0"/>
              <a:t>Panic disorder</a:t>
            </a:r>
            <a:r>
              <a:rPr lang="en-US" dirty="0"/>
              <a:t>: fear of having attacks -&gt; </a:t>
            </a:r>
            <a:r>
              <a:rPr lang="en-US" b="1" dirty="0" err="1"/>
              <a:t>agorophobia</a:t>
            </a:r>
            <a:r>
              <a:rPr lang="en-US" dirty="0"/>
              <a:t> (avoid public, confined places)</a:t>
            </a:r>
          </a:p>
          <a:p>
            <a:pPr marL="107737" indent="0">
              <a:buNone/>
            </a:pPr>
            <a:r>
              <a:rPr lang="en-US" dirty="0"/>
              <a:t>vs. Specific </a:t>
            </a:r>
            <a:r>
              <a:rPr lang="en-US" b="1" dirty="0"/>
              <a:t>phobias</a:t>
            </a:r>
            <a:r>
              <a:rPr lang="en-US" dirty="0"/>
              <a:t> (snakes </a:t>
            </a:r>
            <a:r>
              <a:rPr lang="en-US" dirty="0" err="1"/>
              <a:t>etc</a:t>
            </a:r>
            <a:r>
              <a:rPr lang="en-US" dirty="0"/>
              <a:t>)</a:t>
            </a:r>
          </a:p>
        </p:txBody>
      </p:sp>
    </p:spTree>
    <p:extLst>
      <p:ext uri="{BB962C8B-B14F-4D97-AF65-F5344CB8AC3E}">
        <p14:creationId xmlns:p14="http://schemas.microsoft.com/office/powerpoint/2010/main" val="17397476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Depression Symptoms (DSM-5)</a:t>
            </a:r>
            <a:br>
              <a:rPr lang="en-US" dirty="0"/>
            </a:br>
            <a:r>
              <a:rPr lang="en-US" sz="3200" dirty="0"/>
              <a:t>(5 or more, must include 1</a:t>
            </a:r>
            <a:r>
              <a:rPr lang="en-US" sz="3200" baseline="30000" dirty="0"/>
              <a:t>st</a:t>
            </a:r>
            <a:r>
              <a:rPr lang="en-US" sz="3200" dirty="0"/>
              <a:t> 2)</a:t>
            </a:r>
          </a:p>
        </p:txBody>
      </p:sp>
      <p:sp>
        <p:nvSpPr>
          <p:cNvPr id="3" name="Content Placeholder 2"/>
          <p:cNvSpPr>
            <a:spLocks noGrp="1"/>
          </p:cNvSpPr>
          <p:nvPr>
            <p:ph idx="1"/>
          </p:nvPr>
        </p:nvSpPr>
        <p:spPr/>
        <p:txBody>
          <a:bodyPr/>
          <a:lstStyle/>
          <a:p>
            <a:r>
              <a:rPr lang="en-US" dirty="0"/>
              <a:t>Depressed mood</a:t>
            </a:r>
          </a:p>
          <a:p>
            <a:r>
              <a:rPr lang="en-US" dirty="0"/>
              <a:t>Loss of interest or pleasure</a:t>
            </a:r>
          </a:p>
          <a:p>
            <a:r>
              <a:rPr lang="en-US" dirty="0"/>
              <a:t>Weight, appetite change</a:t>
            </a:r>
          </a:p>
          <a:p>
            <a:r>
              <a:rPr lang="en-US" dirty="0"/>
              <a:t>Disturbed sleep</a:t>
            </a:r>
          </a:p>
          <a:p>
            <a:r>
              <a:rPr lang="en-US" dirty="0"/>
              <a:t>Lethargy or agitation; fatigue or loss of energy</a:t>
            </a:r>
          </a:p>
          <a:p>
            <a:r>
              <a:rPr lang="en-US" dirty="0"/>
              <a:t>Feelings of worthlessness, guilt</a:t>
            </a:r>
          </a:p>
          <a:p>
            <a:r>
              <a:rPr lang="en-US" dirty="0"/>
              <a:t>Difficulty concentrating, decision making</a:t>
            </a:r>
          </a:p>
          <a:p>
            <a:r>
              <a:rPr lang="en-US" dirty="0"/>
              <a:t>Recurrent thoughts of death, suicide</a:t>
            </a:r>
          </a:p>
        </p:txBody>
      </p:sp>
    </p:spTree>
    <p:extLst>
      <p:ext uri="{BB962C8B-B14F-4D97-AF65-F5344CB8AC3E}">
        <p14:creationId xmlns:p14="http://schemas.microsoft.com/office/powerpoint/2010/main" val="6056792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Depression = Loss of Control</a:t>
            </a:r>
            <a:endParaRPr lang="en-US" sz="3200" dirty="0"/>
          </a:p>
        </p:txBody>
      </p:sp>
      <p:sp>
        <p:nvSpPr>
          <p:cNvPr id="3" name="Content Placeholder 2"/>
          <p:cNvSpPr>
            <a:spLocks noGrp="1"/>
          </p:cNvSpPr>
          <p:nvPr>
            <p:ph idx="1"/>
          </p:nvPr>
        </p:nvSpPr>
        <p:spPr/>
        <p:txBody>
          <a:bodyPr/>
          <a:lstStyle/>
          <a:p>
            <a:pPr marL="107737" indent="0">
              <a:buNone/>
            </a:pPr>
            <a:r>
              <a:rPr lang="en-US" dirty="0"/>
              <a:t>Vicious cycle of: negative affect -&gt; inability to select goals -&gt; negative affect -&gt; .. (</a:t>
            </a:r>
            <a:r>
              <a:rPr lang="en-US" b="1" dirty="0"/>
              <a:t>hopelessness</a:t>
            </a:r>
            <a:r>
              <a:rPr lang="en-US" dirty="0"/>
              <a:t>)</a:t>
            </a:r>
          </a:p>
          <a:p>
            <a:pPr marL="107737" indent="0">
              <a:buNone/>
            </a:pPr>
            <a:endParaRPr lang="en-US" dirty="0"/>
          </a:p>
          <a:p>
            <a:pPr marL="107737" indent="0">
              <a:buNone/>
            </a:pPr>
            <a:endParaRPr lang="en-US" dirty="0"/>
          </a:p>
          <a:p>
            <a:pPr marL="107737" indent="0">
              <a:buNone/>
            </a:pPr>
            <a:r>
              <a:rPr lang="en-US" dirty="0"/>
              <a:t>Everything has high cost, low gain</a:t>
            </a:r>
          </a:p>
          <a:p>
            <a:pPr marL="107737" indent="0">
              <a:buNone/>
            </a:pPr>
            <a:r>
              <a:rPr lang="en-US" b="1" dirty="0"/>
              <a:t>Beck negative cognitive triad</a:t>
            </a:r>
            <a:r>
              <a:rPr lang="en-US" dirty="0"/>
              <a:t>: bad thoughts about self, the world, and the future</a:t>
            </a:r>
          </a:p>
          <a:p>
            <a:pPr marL="107737" indent="0">
              <a:buNone/>
            </a:pPr>
            <a:r>
              <a:rPr lang="en-US" b="1" dirty="0"/>
              <a:t>anhedonia</a:t>
            </a:r>
            <a:r>
              <a:rPr lang="en-US" dirty="0"/>
              <a:t> = inability to experience pleasure</a:t>
            </a:r>
          </a:p>
        </p:txBody>
      </p:sp>
      <p:pic>
        <p:nvPicPr>
          <p:cNvPr id="4" name="Content Placeholder 4">
            <a:extLst>
              <a:ext uri="{FF2B5EF4-FFF2-40B4-BE49-F238E27FC236}">
                <a16:creationId xmlns:a16="http://schemas.microsoft.com/office/drawing/2014/main" id="{71FC5809-D9C0-1149-9C4E-0FDE7CDA1BD6}"/>
              </a:ext>
            </a:extLst>
          </p:cNvPr>
          <p:cNvPicPr>
            <a:picLocks noChangeAspect="1"/>
          </p:cNvPicPr>
          <p:nvPr/>
        </p:nvPicPr>
        <p:blipFill>
          <a:blip r:embed="rId2"/>
          <a:stretch>
            <a:fillRect/>
          </a:stretch>
        </p:blipFill>
        <p:spPr bwMode="auto">
          <a:xfrm>
            <a:off x="6651811" y="2257425"/>
            <a:ext cx="3195146" cy="2438400"/>
          </a:xfrm>
          <a:prstGeom prst="rect">
            <a:avLst/>
          </a:prstGeom>
          <a:noFill/>
          <a:ln w="9525">
            <a:noFill/>
            <a:round/>
            <a:headEnd/>
            <a:tailEnd/>
          </a:ln>
          <a:effectLst/>
        </p:spPr>
      </p:pic>
    </p:spTree>
    <p:extLst>
      <p:ext uri="{BB962C8B-B14F-4D97-AF65-F5344CB8AC3E}">
        <p14:creationId xmlns:p14="http://schemas.microsoft.com/office/powerpoint/2010/main" val="16324961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90525" y="322895"/>
            <a:ext cx="7185268" cy="406813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2925" y="4010025"/>
            <a:ext cx="5191125" cy="3422580"/>
          </a:xfrm>
          <a:prstGeom prst="rect">
            <a:avLst/>
          </a:prstGeom>
        </p:spPr>
      </p:pic>
      <p:sp>
        <p:nvSpPr>
          <p:cNvPr id="3" name="TextBox 2">
            <a:extLst>
              <a:ext uri="{FF2B5EF4-FFF2-40B4-BE49-F238E27FC236}">
                <a16:creationId xmlns:a16="http://schemas.microsoft.com/office/drawing/2014/main" id="{5BA1E41D-8EF6-3243-BFA8-9E2A40EE350B}"/>
              </a:ext>
            </a:extLst>
          </p:cNvPr>
          <p:cNvSpPr txBox="1"/>
          <p:nvPr/>
        </p:nvSpPr>
        <p:spPr>
          <a:xfrm>
            <a:off x="390525" y="4619625"/>
            <a:ext cx="3810000" cy="1480918"/>
          </a:xfrm>
          <a:prstGeom prst="rect">
            <a:avLst/>
          </a:prstGeom>
          <a:noFill/>
        </p:spPr>
        <p:txBody>
          <a:bodyPr wrap="square" rtlCol="0">
            <a:spAutoFit/>
          </a:bodyPr>
          <a:lstStyle/>
          <a:p>
            <a:r>
              <a:rPr lang="en-US" sz="2400" dirty="0"/>
              <a:t>MBCT = Mindfulness-based Cognitive Therapy</a:t>
            </a:r>
          </a:p>
          <a:p>
            <a:endParaRPr lang="en-US" sz="2400" dirty="0"/>
          </a:p>
          <a:p>
            <a:r>
              <a:rPr lang="en-US" sz="2400" dirty="0" err="1"/>
              <a:t>Dimidjian</a:t>
            </a:r>
            <a:r>
              <a:rPr lang="en-US" sz="2400" dirty="0"/>
              <a:t> et al, 2014</a:t>
            </a:r>
          </a:p>
        </p:txBody>
      </p:sp>
    </p:spTree>
    <p:extLst>
      <p:ext uri="{BB962C8B-B14F-4D97-AF65-F5344CB8AC3E}">
        <p14:creationId xmlns:p14="http://schemas.microsoft.com/office/powerpoint/2010/main" val="30006933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B4E9B-1001-0043-8889-A17621C3A69C}"/>
              </a:ext>
            </a:extLst>
          </p:cNvPr>
          <p:cNvSpPr>
            <a:spLocks noGrp="1"/>
          </p:cNvSpPr>
          <p:nvPr>
            <p:ph type="title"/>
          </p:nvPr>
        </p:nvSpPr>
        <p:spPr/>
        <p:txBody>
          <a:bodyPr/>
          <a:lstStyle/>
          <a:p>
            <a:r>
              <a:rPr lang="en-US" dirty="0"/>
              <a:t>Treatment Efficacy</a:t>
            </a:r>
            <a:br>
              <a:rPr lang="en-US" dirty="0"/>
            </a:br>
            <a:r>
              <a:rPr lang="en-US" sz="2400" dirty="0"/>
              <a:t>(</a:t>
            </a:r>
            <a:r>
              <a:rPr lang="en-US" sz="2400" dirty="0" err="1"/>
              <a:t>Gartlehner</a:t>
            </a:r>
            <a:r>
              <a:rPr lang="en-US" sz="2400" dirty="0"/>
              <a:t> et al, 2017)</a:t>
            </a:r>
            <a:endParaRPr lang="en-US" dirty="0"/>
          </a:p>
        </p:txBody>
      </p:sp>
      <p:pic>
        <p:nvPicPr>
          <p:cNvPr id="6" name="Content Placeholder 5">
            <a:extLst>
              <a:ext uri="{FF2B5EF4-FFF2-40B4-BE49-F238E27FC236}">
                <a16:creationId xmlns:a16="http://schemas.microsoft.com/office/drawing/2014/main" id="{DE6CFE56-8278-F241-8190-E44D58D078C0}"/>
              </a:ext>
            </a:extLst>
          </p:cNvPr>
          <p:cNvPicPr>
            <a:picLocks noGrp="1" noChangeAspect="1"/>
          </p:cNvPicPr>
          <p:nvPr>
            <p:ph idx="1"/>
          </p:nvPr>
        </p:nvPicPr>
        <p:blipFill rotWithShape="1">
          <a:blip r:embed="rId2"/>
          <a:srcRect r="50165"/>
          <a:stretch/>
        </p:blipFill>
        <p:spPr>
          <a:xfrm>
            <a:off x="166007" y="1952625"/>
            <a:ext cx="5791200" cy="4343400"/>
          </a:xfrm>
        </p:spPr>
      </p:pic>
      <p:pic>
        <p:nvPicPr>
          <p:cNvPr id="7" name="Content Placeholder 5">
            <a:extLst>
              <a:ext uri="{FF2B5EF4-FFF2-40B4-BE49-F238E27FC236}">
                <a16:creationId xmlns:a16="http://schemas.microsoft.com/office/drawing/2014/main" id="{3126EA88-261F-4241-9F45-05D3FF63D577}"/>
              </a:ext>
            </a:extLst>
          </p:cNvPr>
          <p:cNvPicPr>
            <a:picLocks noChangeAspect="1"/>
          </p:cNvPicPr>
          <p:nvPr/>
        </p:nvPicPr>
        <p:blipFill rotWithShape="1">
          <a:blip r:embed="rId2"/>
          <a:srcRect l="66965"/>
          <a:stretch/>
        </p:blipFill>
        <p:spPr bwMode="auto">
          <a:xfrm>
            <a:off x="5957207" y="1952625"/>
            <a:ext cx="3838929" cy="4343400"/>
          </a:xfrm>
          <a:prstGeom prst="rect">
            <a:avLst/>
          </a:prstGeom>
          <a:noFill/>
          <a:ln w="9525">
            <a:noFill/>
            <a:round/>
            <a:headEnd/>
            <a:tailEnd/>
          </a:ln>
          <a:effectLst/>
        </p:spPr>
      </p:pic>
    </p:spTree>
    <p:extLst>
      <p:ext uri="{BB962C8B-B14F-4D97-AF65-F5344CB8AC3E}">
        <p14:creationId xmlns:p14="http://schemas.microsoft.com/office/powerpoint/2010/main" val="26803837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Serotonin is VERY Complex</a:t>
            </a:r>
          </a:p>
        </p:txBody>
      </p:sp>
      <p:sp>
        <p:nvSpPr>
          <p:cNvPr id="3" name="Content Placeholder 2"/>
          <p:cNvSpPr>
            <a:spLocks noGrp="1"/>
          </p:cNvSpPr>
          <p:nvPr>
            <p:ph idx="1"/>
          </p:nvPr>
        </p:nvSpPr>
        <p:spPr/>
        <p:txBody>
          <a:bodyPr/>
          <a:lstStyle/>
          <a:p>
            <a:pPr marL="107737" indent="0">
              <a:buNone/>
            </a:pPr>
            <a:r>
              <a:rPr lang="en-US" dirty="0"/>
              <a:t>SSRI are broadly effective, but not a magic pill..</a:t>
            </a:r>
          </a:p>
          <a:p>
            <a:pPr marL="107737" indent="0">
              <a:buNone/>
            </a:pPr>
            <a:r>
              <a:rPr lang="en-US" dirty="0"/>
              <a:t>Many different 5HT pathways, receptors, each with different, opposing effects</a:t>
            </a:r>
          </a:p>
          <a:p>
            <a:pPr lvl="1"/>
            <a:r>
              <a:rPr lang="en-US" dirty="0"/>
              <a:t>“Happy” 5HT pathway: </a:t>
            </a:r>
            <a:r>
              <a:rPr lang="en-US" dirty="0" err="1"/>
              <a:t>interfascicular</a:t>
            </a:r>
            <a:r>
              <a:rPr lang="en-US" dirty="0"/>
              <a:t> raphe (DRI)</a:t>
            </a:r>
          </a:p>
          <a:p>
            <a:pPr lvl="1"/>
            <a:r>
              <a:rPr lang="en-US" dirty="0"/>
              <a:t>“Sad” 5HT pathway: caudal raphe?</a:t>
            </a:r>
          </a:p>
          <a:p>
            <a:pPr lvl="1"/>
            <a:r>
              <a:rPr lang="en-US" dirty="0"/>
              <a:t>Many others..!</a:t>
            </a:r>
          </a:p>
          <a:p>
            <a:pPr lvl="1"/>
            <a:endParaRPr lang="en-US" dirty="0"/>
          </a:p>
          <a:p>
            <a:pPr marL="107737" indent="0">
              <a:buNone/>
            </a:pPr>
            <a:r>
              <a:rPr lang="en-US" dirty="0"/>
              <a:t>Chemical imbalance vs. chemical intervention / jumpstart?</a:t>
            </a:r>
          </a:p>
          <a:p>
            <a:endParaRPr lang="en-US" dirty="0"/>
          </a:p>
        </p:txBody>
      </p:sp>
    </p:spTree>
    <p:extLst>
      <p:ext uri="{BB962C8B-B14F-4D97-AF65-F5344CB8AC3E}">
        <p14:creationId xmlns:p14="http://schemas.microsoft.com/office/powerpoint/2010/main" val="1261482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6F42B-F55A-D642-A746-004D4E198B31}"/>
              </a:ext>
            </a:extLst>
          </p:cNvPr>
          <p:cNvSpPr>
            <a:spLocks noGrp="1"/>
          </p:cNvSpPr>
          <p:nvPr>
            <p:ph type="title"/>
          </p:nvPr>
        </p:nvSpPr>
        <p:spPr/>
        <p:txBody>
          <a:bodyPr/>
          <a:lstStyle/>
          <a:p>
            <a:r>
              <a:rPr lang="en-US" dirty="0"/>
              <a:t>Substance Use Disorders</a:t>
            </a:r>
          </a:p>
        </p:txBody>
      </p:sp>
      <p:sp>
        <p:nvSpPr>
          <p:cNvPr id="3" name="Content Placeholder 2">
            <a:extLst>
              <a:ext uri="{FF2B5EF4-FFF2-40B4-BE49-F238E27FC236}">
                <a16:creationId xmlns:a16="http://schemas.microsoft.com/office/drawing/2014/main" id="{F12A33A3-4FCD-9940-923E-E314772A239D}"/>
              </a:ext>
            </a:extLst>
          </p:cNvPr>
          <p:cNvSpPr>
            <a:spLocks noGrp="1"/>
          </p:cNvSpPr>
          <p:nvPr>
            <p:ph idx="1"/>
          </p:nvPr>
        </p:nvSpPr>
        <p:spPr/>
        <p:txBody>
          <a:bodyPr/>
          <a:lstStyle/>
          <a:p>
            <a:pPr marL="107916" indent="0">
              <a:buNone/>
            </a:pPr>
            <a:r>
              <a:rPr lang="en-US" b="1" dirty="0"/>
              <a:t>Withdrawal</a:t>
            </a:r>
            <a:r>
              <a:rPr lang="en-US" dirty="0"/>
              <a:t>: unpleasant feelings from lack of use</a:t>
            </a:r>
          </a:p>
          <a:p>
            <a:pPr marL="107916" indent="0">
              <a:buNone/>
            </a:pPr>
            <a:r>
              <a:rPr lang="en-US" b="1" dirty="0"/>
              <a:t>Craving</a:t>
            </a:r>
            <a:r>
              <a:rPr lang="en-US" dirty="0"/>
              <a:t>: overpowering feeling of wanting</a:t>
            </a:r>
          </a:p>
          <a:p>
            <a:pPr marL="107916" indent="0">
              <a:buNone/>
            </a:pPr>
            <a:r>
              <a:rPr lang="en-US" b="1" dirty="0"/>
              <a:t>Tolerance</a:t>
            </a:r>
            <a:r>
              <a:rPr lang="en-US" dirty="0"/>
              <a:t>: progressive need for more to get same effect</a:t>
            </a:r>
          </a:p>
          <a:p>
            <a:pPr marL="107737" indent="0">
              <a:buNone/>
            </a:pPr>
            <a:endParaRPr lang="en-US" dirty="0"/>
          </a:p>
          <a:p>
            <a:pPr marL="107737" indent="0">
              <a:buNone/>
            </a:pPr>
            <a:r>
              <a:rPr lang="en-US" dirty="0"/>
              <a:t>USA Drug + Alcohol deaths: 100,000</a:t>
            </a:r>
          </a:p>
          <a:p>
            <a:pPr marL="107737" indent="0">
              <a:buNone/>
            </a:pPr>
            <a:r>
              <a:rPr lang="en-US" dirty="0"/>
              <a:t>Tobacco: 480,000</a:t>
            </a:r>
          </a:p>
          <a:p>
            <a:pPr marL="107737" indent="0">
              <a:buNone/>
            </a:pPr>
            <a:r>
              <a:rPr lang="en-US" dirty="0"/>
              <a:t>Relapse rate: 40-60%</a:t>
            </a:r>
          </a:p>
        </p:txBody>
      </p:sp>
    </p:spTree>
    <p:extLst>
      <p:ext uri="{BB962C8B-B14F-4D97-AF65-F5344CB8AC3E}">
        <p14:creationId xmlns:p14="http://schemas.microsoft.com/office/powerpoint/2010/main" val="9597755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Bipolar</a:t>
            </a:r>
          </a:p>
        </p:txBody>
      </p:sp>
      <p:sp>
        <p:nvSpPr>
          <p:cNvPr id="3" name="Content Placeholder 2"/>
          <p:cNvSpPr>
            <a:spLocks noGrp="1"/>
          </p:cNvSpPr>
          <p:nvPr>
            <p:ph idx="1"/>
          </p:nvPr>
        </p:nvSpPr>
        <p:spPr/>
        <p:txBody>
          <a:bodyPr/>
          <a:lstStyle/>
          <a:p>
            <a:pPr marL="107737" indent="0">
              <a:buNone/>
            </a:pPr>
            <a:r>
              <a:rPr lang="en-US" dirty="0"/>
              <a:t>Manic – depressive phases</a:t>
            </a:r>
          </a:p>
          <a:p>
            <a:pPr marL="107737" indent="0">
              <a:buNone/>
            </a:pPr>
            <a:r>
              <a:rPr lang="en-US" b="1" dirty="0"/>
              <a:t>Hypomania</a:t>
            </a:r>
            <a:r>
              <a:rPr lang="en-US" dirty="0"/>
              <a:t> = lower-level of mania that can produce highly creative work</a:t>
            </a:r>
          </a:p>
          <a:p>
            <a:pPr marL="107737" indent="0">
              <a:buNone/>
            </a:pPr>
            <a:endParaRPr lang="en-US" dirty="0"/>
          </a:p>
          <a:p>
            <a:pPr marL="107737" indent="0">
              <a:buNone/>
            </a:pPr>
            <a:r>
              <a:rPr lang="en-US" dirty="0"/>
              <a:t>Many famous creative people:</a:t>
            </a:r>
          </a:p>
          <a:p>
            <a:pPr marL="107737" indent="0">
              <a:buNone/>
            </a:pPr>
            <a:r>
              <a:rPr lang="en-US" dirty="0"/>
              <a:t>Kanye West, Carrie Fisher, Mel Gibson, Demi Lovato, Kurt Cobain, Frank Sinatra, Vivien Leigh, and Winston Churchill</a:t>
            </a:r>
          </a:p>
          <a:p>
            <a:pPr marL="107737" indent="0">
              <a:buNone/>
            </a:pPr>
            <a:endParaRPr lang="en-US" dirty="0"/>
          </a:p>
        </p:txBody>
      </p:sp>
    </p:spTree>
    <p:extLst>
      <p:ext uri="{BB962C8B-B14F-4D97-AF65-F5344CB8AC3E}">
        <p14:creationId xmlns:p14="http://schemas.microsoft.com/office/powerpoint/2010/main" val="555455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DAFEF-7B25-3540-9F86-30FBD17E5A00}"/>
              </a:ext>
            </a:extLst>
          </p:cNvPr>
          <p:cNvSpPr>
            <a:spLocks noGrp="1"/>
          </p:cNvSpPr>
          <p:nvPr>
            <p:ph type="title"/>
          </p:nvPr>
        </p:nvSpPr>
        <p:spPr/>
        <p:txBody>
          <a:bodyPr/>
          <a:lstStyle/>
          <a:p>
            <a:r>
              <a:rPr lang="en-US" dirty="0"/>
              <a:t>Eating Disorders: Control</a:t>
            </a:r>
          </a:p>
        </p:txBody>
      </p:sp>
      <p:sp>
        <p:nvSpPr>
          <p:cNvPr id="3" name="Content Placeholder 2">
            <a:extLst>
              <a:ext uri="{FF2B5EF4-FFF2-40B4-BE49-F238E27FC236}">
                <a16:creationId xmlns:a16="http://schemas.microsoft.com/office/drawing/2014/main" id="{B10FF3D9-F768-804D-B41A-BA4A4E3FF862}"/>
              </a:ext>
            </a:extLst>
          </p:cNvPr>
          <p:cNvSpPr>
            <a:spLocks noGrp="1"/>
          </p:cNvSpPr>
          <p:nvPr>
            <p:ph idx="1"/>
          </p:nvPr>
        </p:nvSpPr>
        <p:spPr/>
        <p:txBody>
          <a:bodyPr/>
          <a:lstStyle/>
          <a:p>
            <a:pPr marL="107737" indent="0">
              <a:buNone/>
            </a:pPr>
            <a:r>
              <a:rPr lang="en-US" b="1" dirty="0"/>
              <a:t>Anorexia nervosa</a:t>
            </a:r>
            <a:r>
              <a:rPr lang="en-US" dirty="0"/>
              <a:t>: extreme form of conscientiousness, comorbid with OCD</a:t>
            </a:r>
          </a:p>
          <a:p>
            <a:pPr marL="107737" indent="0">
              <a:buNone/>
            </a:pPr>
            <a:endParaRPr lang="en-US" dirty="0"/>
          </a:p>
          <a:p>
            <a:pPr marL="107737" indent="0">
              <a:buNone/>
            </a:pPr>
            <a:r>
              <a:rPr lang="en-US" b="1" dirty="0"/>
              <a:t>Bulimia nervosa</a:t>
            </a:r>
            <a:r>
              <a:rPr lang="en-US" dirty="0"/>
              <a:t>: binging &amp; purging (loss and restoration of control)</a:t>
            </a:r>
          </a:p>
        </p:txBody>
      </p:sp>
    </p:spTree>
    <p:extLst>
      <p:ext uri="{BB962C8B-B14F-4D97-AF65-F5344CB8AC3E}">
        <p14:creationId xmlns:p14="http://schemas.microsoft.com/office/powerpoint/2010/main" val="27567579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9CDDA-BB17-E444-A312-831168157869}"/>
              </a:ext>
            </a:extLst>
          </p:cNvPr>
          <p:cNvSpPr>
            <a:spLocks noGrp="1"/>
          </p:cNvSpPr>
          <p:nvPr>
            <p:ph type="title"/>
          </p:nvPr>
        </p:nvSpPr>
        <p:spPr/>
        <p:txBody>
          <a:bodyPr/>
          <a:lstStyle/>
          <a:p>
            <a:r>
              <a:rPr lang="en-US" dirty="0"/>
              <a:t>Schizophrenia</a:t>
            </a:r>
          </a:p>
        </p:txBody>
      </p:sp>
      <p:sp>
        <p:nvSpPr>
          <p:cNvPr id="3" name="Content Placeholder 2">
            <a:extLst>
              <a:ext uri="{FF2B5EF4-FFF2-40B4-BE49-F238E27FC236}">
                <a16:creationId xmlns:a16="http://schemas.microsoft.com/office/drawing/2014/main" id="{C49F7EBB-D0B2-DC46-BDA8-B8A44C4A2E2D}"/>
              </a:ext>
            </a:extLst>
          </p:cNvPr>
          <p:cNvSpPr>
            <a:spLocks noGrp="1"/>
          </p:cNvSpPr>
          <p:nvPr>
            <p:ph idx="1"/>
          </p:nvPr>
        </p:nvSpPr>
        <p:spPr/>
        <p:txBody>
          <a:bodyPr/>
          <a:lstStyle/>
          <a:p>
            <a:pPr marL="107737" indent="0">
              <a:buNone/>
            </a:pPr>
            <a:r>
              <a:rPr lang="en-US" b="1" dirty="0"/>
              <a:t>Positive </a:t>
            </a:r>
            <a:r>
              <a:rPr lang="en-US" dirty="0"/>
              <a:t>symptoms: not present in </a:t>
            </a:r>
            <a:r>
              <a:rPr lang="en-US" dirty="0" err="1"/>
              <a:t>normals</a:t>
            </a:r>
            <a:r>
              <a:rPr lang="en-US" dirty="0"/>
              <a:t>: hallucinations</a:t>
            </a:r>
          </a:p>
          <a:p>
            <a:pPr marL="107737" indent="0">
              <a:buNone/>
            </a:pPr>
            <a:r>
              <a:rPr lang="en-US" b="1" dirty="0"/>
              <a:t>Negative</a:t>
            </a:r>
            <a:r>
              <a:rPr lang="en-US" dirty="0"/>
              <a:t> symptoms: reduced functionality: depression, social withdrawal</a:t>
            </a:r>
          </a:p>
          <a:p>
            <a:pPr marL="107737" indent="0">
              <a:buNone/>
            </a:pPr>
            <a:endParaRPr lang="en-US" dirty="0"/>
          </a:p>
          <a:p>
            <a:pPr marL="107737" indent="0">
              <a:buNone/>
            </a:pPr>
            <a:r>
              <a:rPr lang="en-US" dirty="0"/>
              <a:t>Major “split” is between individual and society: pathway to first episode is through social isolation</a:t>
            </a:r>
          </a:p>
        </p:txBody>
      </p:sp>
    </p:spTree>
    <p:extLst>
      <p:ext uri="{BB962C8B-B14F-4D97-AF65-F5344CB8AC3E}">
        <p14:creationId xmlns:p14="http://schemas.microsoft.com/office/powerpoint/2010/main" val="1241442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2FA2C-08BF-E146-B183-6F36DFA40D7A}"/>
              </a:ext>
            </a:extLst>
          </p:cNvPr>
          <p:cNvSpPr>
            <a:spLocks noGrp="1"/>
          </p:cNvSpPr>
          <p:nvPr>
            <p:ph type="title"/>
          </p:nvPr>
        </p:nvSpPr>
        <p:spPr/>
        <p:txBody>
          <a:bodyPr/>
          <a:lstStyle/>
          <a:p>
            <a:r>
              <a:rPr lang="en-US" dirty="0"/>
              <a:t>20% suffer at any time</a:t>
            </a:r>
            <a:br>
              <a:rPr lang="en-US" dirty="0"/>
            </a:br>
            <a:r>
              <a:rPr lang="en-US" dirty="0"/>
              <a:t>50% lifetime risk</a:t>
            </a:r>
          </a:p>
        </p:txBody>
      </p:sp>
      <p:pic>
        <p:nvPicPr>
          <p:cNvPr id="4" name="Picture 3">
            <a:extLst>
              <a:ext uri="{FF2B5EF4-FFF2-40B4-BE49-F238E27FC236}">
                <a16:creationId xmlns:a16="http://schemas.microsoft.com/office/drawing/2014/main" id="{18CD4F7F-5D48-764B-84FA-55B0AEDA7F1A}"/>
              </a:ext>
            </a:extLst>
          </p:cNvPr>
          <p:cNvPicPr>
            <a:picLocks noChangeAspect="1"/>
          </p:cNvPicPr>
          <p:nvPr/>
        </p:nvPicPr>
        <p:blipFill>
          <a:blip r:embed="rId2"/>
          <a:stretch>
            <a:fillRect/>
          </a:stretch>
        </p:blipFill>
        <p:spPr>
          <a:xfrm>
            <a:off x="465159" y="1724025"/>
            <a:ext cx="8917912" cy="5410200"/>
          </a:xfrm>
          <a:prstGeom prst="rect">
            <a:avLst/>
          </a:prstGeom>
        </p:spPr>
      </p:pic>
    </p:spTree>
    <p:extLst>
      <p:ext uri="{BB962C8B-B14F-4D97-AF65-F5344CB8AC3E}">
        <p14:creationId xmlns:p14="http://schemas.microsoft.com/office/powerpoint/2010/main" val="18640732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5E0AE-1ABE-9544-8E62-41B5BD62502E}"/>
              </a:ext>
            </a:extLst>
          </p:cNvPr>
          <p:cNvSpPr>
            <a:spLocks noGrp="1"/>
          </p:cNvSpPr>
          <p:nvPr>
            <p:ph type="title"/>
          </p:nvPr>
        </p:nvSpPr>
        <p:spPr/>
        <p:txBody>
          <a:bodyPr/>
          <a:lstStyle/>
          <a:p>
            <a:r>
              <a:rPr lang="en-US" dirty="0"/>
              <a:t>Pathways of Development</a:t>
            </a:r>
            <a:br>
              <a:rPr lang="en-US" dirty="0"/>
            </a:br>
            <a:r>
              <a:rPr lang="en-US" sz="2400" dirty="0"/>
              <a:t>(van </a:t>
            </a:r>
            <a:r>
              <a:rPr lang="en-US" sz="2400" dirty="0" err="1"/>
              <a:t>Kampen</a:t>
            </a:r>
            <a:r>
              <a:rPr lang="en-US" sz="2400" dirty="0"/>
              <a:t>, 2014)</a:t>
            </a:r>
            <a:endParaRPr lang="en-US" dirty="0"/>
          </a:p>
        </p:txBody>
      </p:sp>
      <p:pic>
        <p:nvPicPr>
          <p:cNvPr id="5" name="Content Placeholder 4">
            <a:extLst>
              <a:ext uri="{FF2B5EF4-FFF2-40B4-BE49-F238E27FC236}">
                <a16:creationId xmlns:a16="http://schemas.microsoft.com/office/drawing/2014/main" id="{59E2FC13-47BE-D244-9EFA-829A3CDF3AEE}"/>
              </a:ext>
            </a:extLst>
          </p:cNvPr>
          <p:cNvPicPr>
            <a:picLocks noGrp="1" noChangeAspect="1"/>
          </p:cNvPicPr>
          <p:nvPr>
            <p:ph idx="1"/>
          </p:nvPr>
        </p:nvPicPr>
        <p:blipFill>
          <a:blip r:embed="rId2"/>
          <a:stretch>
            <a:fillRect/>
          </a:stretch>
        </p:blipFill>
        <p:spPr>
          <a:xfrm>
            <a:off x="371475" y="1876425"/>
            <a:ext cx="5317076" cy="4989512"/>
          </a:xfrm>
        </p:spPr>
      </p:pic>
      <p:sp>
        <p:nvSpPr>
          <p:cNvPr id="6" name="TextBox 5">
            <a:extLst>
              <a:ext uri="{FF2B5EF4-FFF2-40B4-BE49-F238E27FC236}">
                <a16:creationId xmlns:a16="http://schemas.microsoft.com/office/drawing/2014/main" id="{7ED17DA8-B2D6-EF4A-887C-BDAE4112978F}"/>
              </a:ext>
            </a:extLst>
          </p:cNvPr>
          <p:cNvSpPr txBox="1"/>
          <p:nvPr/>
        </p:nvSpPr>
        <p:spPr>
          <a:xfrm>
            <a:off x="5707601" y="1876425"/>
            <a:ext cx="4284124" cy="4952381"/>
          </a:xfrm>
          <a:prstGeom prst="rect">
            <a:avLst/>
          </a:prstGeom>
          <a:noFill/>
        </p:spPr>
        <p:txBody>
          <a:bodyPr wrap="square" rtlCol="0">
            <a:spAutoFit/>
          </a:bodyPr>
          <a:lstStyle/>
          <a:p>
            <a:r>
              <a:rPr lang="en-US" sz="2400" dirty="0"/>
              <a:t>SAN: Social Anxiety</a:t>
            </a:r>
          </a:p>
          <a:p>
            <a:r>
              <a:rPr lang="en-US" sz="2400" dirty="0"/>
              <a:t>AIS: Active Isolation</a:t>
            </a:r>
          </a:p>
          <a:p>
            <a:r>
              <a:rPr lang="en-US" sz="2400" dirty="0"/>
              <a:t>EGC: Ecocentrism</a:t>
            </a:r>
          </a:p>
          <a:p>
            <a:r>
              <a:rPr lang="en-US" sz="2400" dirty="0"/>
              <a:t>AFF: Affective Flattening</a:t>
            </a:r>
          </a:p>
          <a:p>
            <a:r>
              <a:rPr lang="en-US" sz="2400" dirty="0"/>
              <a:t>SUS: Suspiciousness</a:t>
            </a:r>
          </a:p>
          <a:p>
            <a:r>
              <a:rPr lang="en-US" sz="2400" dirty="0"/>
              <a:t>HOS: Hostility</a:t>
            </a:r>
          </a:p>
          <a:p>
            <a:r>
              <a:rPr lang="en-US" sz="2400" dirty="0"/>
              <a:t>ALN: Alienation</a:t>
            </a:r>
          </a:p>
          <a:p>
            <a:r>
              <a:rPr lang="en-US" sz="2400" dirty="0"/>
              <a:t>APA: Apathy</a:t>
            </a:r>
          </a:p>
          <a:p>
            <a:r>
              <a:rPr lang="en-US" sz="2400" dirty="0"/>
              <a:t>CDR: Cognitive Derailment</a:t>
            </a:r>
          </a:p>
          <a:p>
            <a:r>
              <a:rPr lang="en-US" sz="2400" dirty="0"/>
              <a:t>FTW: Fantasy World</a:t>
            </a:r>
          </a:p>
          <a:p>
            <a:r>
              <a:rPr lang="en-US" sz="2400" dirty="0"/>
              <a:t>PER: Perceptual </a:t>
            </a:r>
            <a:r>
              <a:rPr lang="en-US" sz="2400" dirty="0" err="1"/>
              <a:t>Abberations</a:t>
            </a:r>
            <a:endParaRPr lang="en-US" sz="2400" dirty="0"/>
          </a:p>
          <a:p>
            <a:r>
              <a:rPr lang="en-US" sz="2400" dirty="0"/>
              <a:t>DET: Delusional Thinking</a:t>
            </a:r>
          </a:p>
          <a:p>
            <a:endParaRPr lang="en-US" sz="2400" dirty="0"/>
          </a:p>
          <a:p>
            <a:endParaRPr lang="en-US" sz="2400" dirty="0"/>
          </a:p>
        </p:txBody>
      </p:sp>
    </p:spTree>
    <p:extLst>
      <p:ext uri="{BB962C8B-B14F-4D97-AF65-F5344CB8AC3E}">
        <p14:creationId xmlns:p14="http://schemas.microsoft.com/office/powerpoint/2010/main" val="24315067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259" y="301626"/>
            <a:ext cx="9067799" cy="584200"/>
          </a:xfrm>
        </p:spPr>
        <p:txBody>
          <a:bodyPr/>
          <a:lstStyle/>
          <a:p>
            <a:r>
              <a:rPr lang="en-US" sz="4000" dirty="0"/>
              <a:t>Schizophrenic Brain: Widespread Diffs</a:t>
            </a:r>
          </a:p>
        </p:txBody>
      </p:sp>
      <p:pic>
        <p:nvPicPr>
          <p:cNvPr id="4" name="Content Placeholder 3"/>
          <p:cNvPicPr>
            <a:picLocks noGrp="1" noChangeAspect="1"/>
          </p:cNvPicPr>
          <p:nvPr>
            <p:ph idx="1"/>
          </p:nvPr>
        </p:nvPicPr>
        <p:blipFill rotWithShape="1">
          <a:blip r:embed="rId2"/>
          <a:srcRect l="-171" r="-543"/>
          <a:stretch/>
        </p:blipFill>
        <p:spPr>
          <a:xfrm>
            <a:off x="1120695" y="1190625"/>
            <a:ext cx="7499429" cy="5868992"/>
          </a:xfrm>
        </p:spPr>
      </p:pic>
    </p:spTree>
    <p:extLst>
      <p:ext uri="{BB962C8B-B14F-4D97-AF65-F5344CB8AC3E}">
        <p14:creationId xmlns:p14="http://schemas.microsoft.com/office/powerpoint/2010/main" val="35147072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259" y="301626"/>
            <a:ext cx="9067799" cy="584200"/>
          </a:xfrm>
        </p:spPr>
        <p:txBody>
          <a:bodyPr/>
          <a:lstStyle/>
          <a:p>
            <a:r>
              <a:rPr lang="en-US" sz="4000" dirty="0"/>
              <a:t>Schizophrenic Brain: Widespread Diffs</a:t>
            </a:r>
          </a:p>
        </p:txBody>
      </p:sp>
      <p:sp>
        <p:nvSpPr>
          <p:cNvPr id="5" name="TextBox 4"/>
          <p:cNvSpPr txBox="1"/>
          <p:nvPr/>
        </p:nvSpPr>
        <p:spPr>
          <a:xfrm>
            <a:off x="9720629" y="1835704"/>
            <a:ext cx="184666" cy="355482"/>
          </a:xfrm>
          <a:prstGeom prst="rect">
            <a:avLst/>
          </a:prstGeom>
          <a:noFill/>
        </p:spPr>
        <p:txBody>
          <a:bodyPr wrap="none" rtlCol="0">
            <a:spAutoFit/>
          </a:bodyPr>
          <a:lstStyle/>
          <a:p>
            <a:endParaRPr lang="en-US" dirty="0"/>
          </a:p>
        </p:txBody>
      </p:sp>
      <p:pic>
        <p:nvPicPr>
          <p:cNvPr id="3" name="Picture 2" descr="Mc9269a5d15112a4ab4744d34e688b306.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2925" y="1114425"/>
            <a:ext cx="7020139" cy="6023279"/>
          </a:xfrm>
          <a:prstGeom prst="rect">
            <a:avLst/>
          </a:prstGeom>
        </p:spPr>
      </p:pic>
      <p:sp>
        <p:nvSpPr>
          <p:cNvPr id="7" name="TextBox 6"/>
          <p:cNvSpPr txBox="1"/>
          <p:nvPr/>
        </p:nvSpPr>
        <p:spPr>
          <a:xfrm>
            <a:off x="7781925" y="1190625"/>
            <a:ext cx="2133600" cy="4952894"/>
          </a:xfrm>
          <a:prstGeom prst="rect">
            <a:avLst/>
          </a:prstGeom>
          <a:noFill/>
        </p:spPr>
        <p:txBody>
          <a:bodyPr wrap="square" rtlCol="0">
            <a:spAutoFit/>
          </a:bodyPr>
          <a:lstStyle/>
          <a:p>
            <a:r>
              <a:rPr lang="en-US" sz="2800" dirty="0"/>
              <a:t>MIA model:</a:t>
            </a:r>
          </a:p>
          <a:p>
            <a:r>
              <a:rPr lang="en-US" sz="2800" dirty="0"/>
              <a:t>ACC, PFC effects</a:t>
            </a:r>
          </a:p>
          <a:p>
            <a:endParaRPr lang="en-US" sz="2800" dirty="0"/>
          </a:p>
          <a:p>
            <a:endParaRPr lang="en-US" sz="2800" dirty="0"/>
          </a:p>
          <a:p>
            <a:r>
              <a:rPr lang="en-US" sz="2800" dirty="0"/>
              <a:t>Vijay Mittal: Basal Ganglia impairments before onset of </a:t>
            </a:r>
            <a:r>
              <a:rPr lang="en-US" sz="2800" dirty="0" err="1"/>
              <a:t>Scz</a:t>
            </a:r>
            <a:endParaRPr lang="en-US" sz="2800" dirty="0"/>
          </a:p>
        </p:txBody>
      </p:sp>
    </p:spTree>
    <p:extLst>
      <p:ext uri="{BB962C8B-B14F-4D97-AF65-F5344CB8AC3E}">
        <p14:creationId xmlns:p14="http://schemas.microsoft.com/office/powerpoint/2010/main" val="12083451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2DFAE-A2FD-F744-A715-6AABCA67C854}"/>
              </a:ext>
            </a:extLst>
          </p:cNvPr>
          <p:cNvSpPr>
            <a:spLocks noGrp="1"/>
          </p:cNvSpPr>
          <p:nvPr>
            <p:ph type="title"/>
          </p:nvPr>
        </p:nvSpPr>
        <p:spPr/>
        <p:txBody>
          <a:bodyPr/>
          <a:lstStyle/>
          <a:p>
            <a:r>
              <a:rPr lang="en-US" dirty="0"/>
              <a:t>Maternal Immune Activation</a:t>
            </a:r>
            <a:br>
              <a:rPr lang="en-US" dirty="0"/>
            </a:br>
            <a:r>
              <a:rPr lang="en-US" sz="2400" dirty="0"/>
              <a:t>(Meyer, 2014; Estes &amp; McAllister, 2016)</a:t>
            </a:r>
            <a:endParaRPr lang="en-US" dirty="0"/>
          </a:p>
        </p:txBody>
      </p:sp>
      <p:pic>
        <p:nvPicPr>
          <p:cNvPr id="5" name="Content Placeholder 4">
            <a:extLst>
              <a:ext uri="{FF2B5EF4-FFF2-40B4-BE49-F238E27FC236}">
                <a16:creationId xmlns:a16="http://schemas.microsoft.com/office/drawing/2014/main" id="{53B1AC38-E476-4D48-A0B5-5FC8E67DA2A8}"/>
              </a:ext>
            </a:extLst>
          </p:cNvPr>
          <p:cNvPicPr>
            <a:picLocks noGrp="1" noChangeAspect="1"/>
          </p:cNvPicPr>
          <p:nvPr>
            <p:ph idx="1"/>
          </p:nvPr>
        </p:nvPicPr>
        <p:blipFill>
          <a:blip r:embed="rId2"/>
          <a:stretch>
            <a:fillRect/>
          </a:stretch>
        </p:blipFill>
        <p:spPr>
          <a:xfrm>
            <a:off x="314325" y="2178789"/>
            <a:ext cx="9492052" cy="3355236"/>
          </a:xfrm>
        </p:spPr>
      </p:pic>
    </p:spTree>
    <p:extLst>
      <p:ext uri="{BB962C8B-B14F-4D97-AF65-F5344CB8AC3E}">
        <p14:creationId xmlns:p14="http://schemas.microsoft.com/office/powerpoint/2010/main" val="568360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PTSD</a:t>
            </a:r>
          </a:p>
        </p:txBody>
      </p:sp>
      <p:sp>
        <p:nvSpPr>
          <p:cNvPr id="3" name="Content Placeholder 2"/>
          <p:cNvSpPr>
            <a:spLocks noGrp="1"/>
          </p:cNvSpPr>
          <p:nvPr>
            <p:ph idx="1"/>
          </p:nvPr>
        </p:nvSpPr>
        <p:spPr/>
        <p:txBody>
          <a:bodyPr/>
          <a:lstStyle/>
          <a:p>
            <a:pPr marL="107737" indent="0">
              <a:buNone/>
            </a:pPr>
            <a:r>
              <a:rPr lang="en-US" dirty="0"/>
              <a:t>Re-experiencing traumatic event</a:t>
            </a:r>
          </a:p>
          <a:p>
            <a:pPr marL="107737" indent="0">
              <a:buNone/>
            </a:pPr>
            <a:r>
              <a:rPr lang="en-US" dirty="0"/>
              <a:t>Negative changes in mood and cognition: detachment, loss of interest..</a:t>
            </a:r>
          </a:p>
          <a:p>
            <a:pPr marL="107737" indent="0">
              <a:buNone/>
            </a:pPr>
            <a:r>
              <a:rPr lang="en-US" dirty="0"/>
              <a:t>Changes in physiological arousal levels and reactivity: sleep, irritability, reckless, self-destructive..</a:t>
            </a:r>
          </a:p>
          <a:p>
            <a:pPr marL="107737" indent="0">
              <a:buNone/>
            </a:pPr>
            <a:r>
              <a:rPr lang="en-US" dirty="0"/>
              <a:t>1.3% develop in any given year.  6% of 9/11 terror attacks suffered from PTSD.  </a:t>
            </a:r>
            <a:r>
              <a:rPr lang="en-US" b="1" dirty="0"/>
              <a:t>Resilience</a:t>
            </a:r>
            <a:r>
              <a:rPr lang="en-US" dirty="0"/>
              <a:t>!</a:t>
            </a:r>
          </a:p>
        </p:txBody>
      </p:sp>
    </p:spTree>
    <p:extLst>
      <p:ext uri="{BB962C8B-B14F-4D97-AF65-F5344CB8AC3E}">
        <p14:creationId xmlns:p14="http://schemas.microsoft.com/office/powerpoint/2010/main" val="15664783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D6F41-0281-F44E-96DD-6D4282CF76E4}"/>
              </a:ext>
            </a:extLst>
          </p:cNvPr>
          <p:cNvSpPr>
            <a:spLocks noGrp="1"/>
          </p:cNvSpPr>
          <p:nvPr>
            <p:ph type="title"/>
          </p:nvPr>
        </p:nvSpPr>
        <p:spPr/>
        <p:txBody>
          <a:bodyPr/>
          <a:lstStyle/>
          <a:p>
            <a:r>
              <a:rPr lang="en-US" dirty="0"/>
              <a:t>OCD</a:t>
            </a:r>
          </a:p>
        </p:txBody>
      </p:sp>
      <p:sp>
        <p:nvSpPr>
          <p:cNvPr id="3" name="Content Placeholder 2">
            <a:extLst>
              <a:ext uri="{FF2B5EF4-FFF2-40B4-BE49-F238E27FC236}">
                <a16:creationId xmlns:a16="http://schemas.microsoft.com/office/drawing/2014/main" id="{CC9AB755-2775-5240-AC51-9FE3FC11542F}"/>
              </a:ext>
            </a:extLst>
          </p:cNvPr>
          <p:cNvSpPr>
            <a:spLocks noGrp="1"/>
          </p:cNvSpPr>
          <p:nvPr>
            <p:ph idx="1"/>
          </p:nvPr>
        </p:nvSpPr>
        <p:spPr/>
        <p:txBody>
          <a:bodyPr/>
          <a:lstStyle/>
          <a:p>
            <a:pPr marL="107737" indent="0">
              <a:buNone/>
            </a:pPr>
            <a:r>
              <a:rPr lang="en-US" dirty="0"/>
              <a:t>Obsessive = repeated thoughts</a:t>
            </a:r>
          </a:p>
          <a:p>
            <a:pPr marL="107737" indent="0">
              <a:buNone/>
            </a:pPr>
            <a:r>
              <a:rPr lang="en-US" dirty="0"/>
              <a:t>Compulsive = repeated behaviors</a:t>
            </a:r>
          </a:p>
          <a:p>
            <a:pPr marL="107737" indent="0">
              <a:buNone/>
            </a:pPr>
            <a:r>
              <a:rPr lang="en-US" dirty="0"/>
              <a:t>Insatiable goals constantly re-selected, driving habitual motor plans: </a:t>
            </a:r>
            <a:r>
              <a:rPr lang="en-US" b="1" dirty="0"/>
              <a:t>incompleteness</a:t>
            </a:r>
          </a:p>
          <a:p>
            <a:pPr marL="107737" indent="0">
              <a:buNone/>
            </a:pPr>
            <a:r>
              <a:rPr lang="en-US" b="1" dirty="0"/>
              <a:t>Harm avoidance</a:t>
            </a:r>
            <a:r>
              <a:rPr lang="en-US" dirty="0"/>
              <a:t>: when is avoiding over?</a:t>
            </a:r>
          </a:p>
          <a:p>
            <a:pPr marL="107737" indent="0">
              <a:buNone/>
            </a:pPr>
            <a:r>
              <a:rPr lang="en-US" dirty="0"/>
              <a:t>Subtypes: symmetry, cleaning, forbidden thoughts, hoarding</a:t>
            </a:r>
          </a:p>
          <a:p>
            <a:pPr marL="107737" indent="0">
              <a:buNone/>
            </a:pPr>
            <a:endParaRPr lang="en-US" dirty="0"/>
          </a:p>
        </p:txBody>
      </p:sp>
    </p:spTree>
    <p:extLst>
      <p:ext uri="{BB962C8B-B14F-4D97-AF65-F5344CB8AC3E}">
        <p14:creationId xmlns:p14="http://schemas.microsoft.com/office/powerpoint/2010/main" val="23366465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Developmental: ADHD</a:t>
            </a:r>
          </a:p>
        </p:txBody>
      </p:sp>
      <p:sp>
        <p:nvSpPr>
          <p:cNvPr id="3" name="Content Placeholder 2"/>
          <p:cNvSpPr>
            <a:spLocks noGrp="1"/>
          </p:cNvSpPr>
          <p:nvPr>
            <p:ph idx="1"/>
          </p:nvPr>
        </p:nvSpPr>
        <p:spPr/>
        <p:txBody>
          <a:bodyPr/>
          <a:lstStyle/>
          <a:p>
            <a:pPr marL="107737" indent="0">
              <a:buNone/>
            </a:pPr>
            <a:r>
              <a:rPr lang="en-US" dirty="0"/>
              <a:t>Neurodevelopmental: in a different category from other disorders</a:t>
            </a:r>
          </a:p>
          <a:p>
            <a:pPr marL="107737" indent="0">
              <a:buNone/>
            </a:pPr>
            <a:r>
              <a:rPr lang="en-US" b="1" dirty="0"/>
              <a:t>Attention Deficit</a:t>
            </a:r>
            <a:r>
              <a:rPr lang="en-US" dirty="0"/>
              <a:t>: inability to focus attention over extended time periods</a:t>
            </a:r>
          </a:p>
          <a:p>
            <a:pPr marL="107737" indent="0">
              <a:buNone/>
            </a:pPr>
            <a:r>
              <a:rPr lang="en-US" b="1" dirty="0"/>
              <a:t>Hyperactivity</a:t>
            </a:r>
            <a:r>
              <a:rPr lang="en-US" dirty="0"/>
              <a:t>: constant movement, fidgeting</a:t>
            </a:r>
          </a:p>
          <a:p>
            <a:pPr marL="107737" indent="0">
              <a:buNone/>
            </a:pPr>
            <a:r>
              <a:rPr lang="en-US" b="1" dirty="0"/>
              <a:t>Impulsivity</a:t>
            </a:r>
            <a:r>
              <a:rPr lang="en-US" dirty="0"/>
              <a:t>: hasty decision making, without regard to consequences</a:t>
            </a:r>
          </a:p>
          <a:p>
            <a:pPr marL="107737" indent="0">
              <a:buNone/>
            </a:pPr>
            <a:r>
              <a:rPr lang="en-US" dirty="0"/>
              <a:t>Treated with stimulants including </a:t>
            </a:r>
            <a:r>
              <a:rPr lang="en-US" b="1" dirty="0"/>
              <a:t>Ritalin</a:t>
            </a:r>
          </a:p>
        </p:txBody>
      </p:sp>
    </p:spTree>
    <p:extLst>
      <p:ext uri="{BB962C8B-B14F-4D97-AF65-F5344CB8AC3E}">
        <p14:creationId xmlns:p14="http://schemas.microsoft.com/office/powerpoint/2010/main" val="34220804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ADHD and Motivation</a:t>
            </a:r>
          </a:p>
        </p:txBody>
      </p:sp>
      <p:sp>
        <p:nvSpPr>
          <p:cNvPr id="3" name="Content Placeholder 2"/>
          <p:cNvSpPr>
            <a:spLocks noGrp="1"/>
          </p:cNvSpPr>
          <p:nvPr>
            <p:ph idx="1"/>
          </p:nvPr>
        </p:nvSpPr>
        <p:spPr/>
        <p:txBody>
          <a:bodyPr/>
          <a:lstStyle/>
          <a:p>
            <a:pPr marL="107737" indent="0">
              <a:buNone/>
            </a:pPr>
            <a:r>
              <a:rPr lang="en-US" dirty="0"/>
              <a:t>Prevalent hypothesis: executive (PFC) dysfunction – however, not reliable (</a:t>
            </a:r>
            <a:r>
              <a:rPr lang="en-US" dirty="0" err="1"/>
              <a:t>Willcutt</a:t>
            </a:r>
            <a:r>
              <a:rPr lang="en-US" dirty="0"/>
              <a:t> et al)</a:t>
            </a:r>
          </a:p>
          <a:p>
            <a:pPr marL="107737" indent="0">
              <a:buNone/>
            </a:pPr>
            <a:endParaRPr lang="en-US" dirty="0"/>
          </a:p>
          <a:p>
            <a:pPr marL="107737" indent="0">
              <a:buNone/>
            </a:pPr>
            <a:r>
              <a:rPr lang="en-US" dirty="0"/>
              <a:t>Volkow et al (2011): “These findings provide evidence that disruption of the dopamine reward pathway is associated with motivation deficits in ADHD adults, which may contribute to attention deficits and supports the use of therapeutic interventions to enhance motivation in ADHD.”</a:t>
            </a:r>
          </a:p>
        </p:txBody>
      </p:sp>
    </p:spTree>
    <p:extLst>
      <p:ext uri="{BB962C8B-B14F-4D97-AF65-F5344CB8AC3E}">
        <p14:creationId xmlns:p14="http://schemas.microsoft.com/office/powerpoint/2010/main" val="35671184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259" y="301626"/>
            <a:ext cx="9067799" cy="889000"/>
          </a:xfrm>
        </p:spPr>
        <p:txBody>
          <a:bodyPr/>
          <a:lstStyle/>
          <a:p>
            <a:r>
              <a:rPr lang="en-US" dirty="0" err="1"/>
              <a:t>Volkow</a:t>
            </a:r>
            <a:r>
              <a:rPr lang="en-US" dirty="0"/>
              <a:t> et al, 2011</a:t>
            </a:r>
          </a:p>
        </p:txBody>
      </p:sp>
      <p:pic>
        <p:nvPicPr>
          <p:cNvPr id="4" name="Content Placeholder 3"/>
          <p:cNvPicPr>
            <a:picLocks noGrp="1" noChangeAspect="1"/>
          </p:cNvPicPr>
          <p:nvPr>
            <p:ph idx="1"/>
          </p:nvPr>
        </p:nvPicPr>
        <p:blipFill rotWithShape="1">
          <a:blip r:embed="rId2"/>
          <a:srcRect l="-1447" r="-665"/>
          <a:stretch/>
        </p:blipFill>
        <p:spPr>
          <a:xfrm>
            <a:off x="503259" y="1343025"/>
            <a:ext cx="5943599" cy="5780064"/>
          </a:xfrm>
        </p:spPr>
      </p:pic>
      <p:sp>
        <p:nvSpPr>
          <p:cNvPr id="3" name="TextBox 2"/>
          <p:cNvSpPr txBox="1"/>
          <p:nvPr/>
        </p:nvSpPr>
        <p:spPr>
          <a:xfrm>
            <a:off x="6447916" y="1343025"/>
            <a:ext cx="3123142" cy="3274743"/>
          </a:xfrm>
          <a:prstGeom prst="rect">
            <a:avLst/>
          </a:prstGeom>
          <a:noFill/>
        </p:spPr>
        <p:txBody>
          <a:bodyPr wrap="square" rtlCol="0">
            <a:spAutoFit/>
          </a:bodyPr>
          <a:lstStyle/>
          <a:p>
            <a:r>
              <a:rPr lang="en-US" sz="2000" dirty="0"/>
              <a:t>Relationship between ventral striatum (basal ganglia) dopamine factors and motivation levels for individual subjects.</a:t>
            </a:r>
          </a:p>
          <a:p>
            <a:endParaRPr lang="en-US" sz="2000" dirty="0"/>
          </a:p>
          <a:p>
            <a:r>
              <a:rPr lang="en-US" sz="2000" dirty="0"/>
              <a:t>D2R = dopamine D2 receptor</a:t>
            </a:r>
          </a:p>
          <a:p>
            <a:endParaRPr lang="en-US" sz="2000" dirty="0"/>
          </a:p>
          <a:p>
            <a:r>
              <a:rPr lang="en-US" sz="2000" dirty="0"/>
              <a:t>DAT  = dopamine transporter (re-uptake)</a:t>
            </a:r>
          </a:p>
        </p:txBody>
      </p:sp>
    </p:spTree>
    <p:extLst>
      <p:ext uri="{BB962C8B-B14F-4D97-AF65-F5344CB8AC3E}">
        <p14:creationId xmlns:p14="http://schemas.microsoft.com/office/powerpoint/2010/main" val="1430584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16A24-F4F8-764F-B448-2B04E067EC7C}"/>
              </a:ext>
            </a:extLst>
          </p:cNvPr>
          <p:cNvSpPr>
            <a:spLocks noGrp="1"/>
          </p:cNvSpPr>
          <p:nvPr>
            <p:ph type="title"/>
          </p:nvPr>
        </p:nvSpPr>
        <p:spPr/>
        <p:txBody>
          <a:bodyPr/>
          <a:lstStyle/>
          <a:p>
            <a:r>
              <a:rPr lang="en-US" dirty="0"/>
              <a:t>Autism Spectrum</a:t>
            </a:r>
          </a:p>
        </p:txBody>
      </p:sp>
      <p:pic>
        <p:nvPicPr>
          <p:cNvPr id="1026" name="Picture 2">
            <a:extLst>
              <a:ext uri="{FF2B5EF4-FFF2-40B4-BE49-F238E27FC236}">
                <a16:creationId xmlns:a16="http://schemas.microsoft.com/office/drawing/2014/main" id="{C70C2BD1-DD8A-E04B-9A57-4D2488BF5F0F}"/>
              </a:ext>
            </a:extLst>
          </p:cNvPr>
          <p:cNvPicPr>
            <a:picLocks noGrp="1" noChangeAspect="1" noChangeArrowheads="1"/>
          </p:cNvPicPr>
          <p:nvPr>
            <p:ph idx="1"/>
          </p:nvPr>
        </p:nvPicPr>
        <p:blipFill>
          <a:blip r:embed="rId2"/>
          <a:srcRect/>
          <a:stretch/>
        </p:blipFill>
        <p:spPr bwMode="auto">
          <a:xfrm>
            <a:off x="161925" y="1647824"/>
            <a:ext cx="6400800" cy="518101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C1A6C42-90A4-1347-85A1-59CB862ECED0}"/>
              </a:ext>
            </a:extLst>
          </p:cNvPr>
          <p:cNvSpPr txBox="1"/>
          <p:nvPr/>
        </p:nvSpPr>
        <p:spPr>
          <a:xfrm>
            <a:off x="6562725" y="1647825"/>
            <a:ext cx="3200400" cy="3998210"/>
          </a:xfrm>
          <a:prstGeom prst="rect">
            <a:avLst/>
          </a:prstGeom>
          <a:noFill/>
        </p:spPr>
        <p:txBody>
          <a:bodyPr wrap="square" rtlCol="0">
            <a:spAutoFit/>
          </a:bodyPr>
          <a:lstStyle/>
          <a:p>
            <a:r>
              <a:rPr lang="en-US" dirty="0"/>
              <a:t>Many simple theories for a complex, heterogeneous disorder</a:t>
            </a:r>
          </a:p>
          <a:p>
            <a:endParaRPr lang="en-US" dirty="0"/>
          </a:p>
          <a:p>
            <a:r>
              <a:rPr lang="en-US" dirty="0"/>
              <a:t>* Theory of mind</a:t>
            </a:r>
          </a:p>
          <a:p>
            <a:r>
              <a:rPr lang="en-US" dirty="0"/>
              <a:t>* Extreme male</a:t>
            </a:r>
          </a:p>
          <a:p>
            <a:endParaRPr lang="en-US" dirty="0"/>
          </a:p>
          <a:p>
            <a:r>
              <a:rPr lang="en-US" dirty="0"/>
              <a:t>Savant is very rare: over 50% have self-harm behavior</a:t>
            </a:r>
          </a:p>
          <a:p>
            <a:endParaRPr lang="en-US" dirty="0"/>
          </a:p>
          <a:p>
            <a:r>
              <a:rPr lang="en-US" dirty="0"/>
              <a:t>Etiology connected to schizophrenia (MIA), but maybe more severe, so manifests earlier?</a:t>
            </a:r>
          </a:p>
          <a:p>
            <a:endParaRPr lang="en-US" dirty="0"/>
          </a:p>
        </p:txBody>
      </p:sp>
    </p:spTree>
    <p:extLst>
      <p:ext uri="{BB962C8B-B14F-4D97-AF65-F5344CB8AC3E}">
        <p14:creationId xmlns:p14="http://schemas.microsoft.com/office/powerpoint/2010/main" val="2137845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6AF00-DE30-1B46-A238-9328C636B8A0}"/>
              </a:ext>
            </a:extLst>
          </p:cNvPr>
          <p:cNvSpPr>
            <a:spLocks noGrp="1"/>
          </p:cNvSpPr>
          <p:nvPr>
            <p:ph type="title"/>
          </p:nvPr>
        </p:nvSpPr>
        <p:spPr/>
        <p:txBody>
          <a:bodyPr/>
          <a:lstStyle/>
          <a:p>
            <a:r>
              <a:rPr lang="en-US" dirty="0"/>
              <a:t>Comorbidity: Network Attractor</a:t>
            </a:r>
          </a:p>
        </p:txBody>
      </p:sp>
      <p:pic>
        <p:nvPicPr>
          <p:cNvPr id="5" name="Content Placeholder 4">
            <a:extLst>
              <a:ext uri="{FF2B5EF4-FFF2-40B4-BE49-F238E27FC236}">
                <a16:creationId xmlns:a16="http://schemas.microsoft.com/office/drawing/2014/main" id="{CBC1E6B5-4D56-344F-87D0-CF8F728B3278}"/>
              </a:ext>
            </a:extLst>
          </p:cNvPr>
          <p:cNvPicPr>
            <a:picLocks noGrp="1" noChangeAspect="1"/>
          </p:cNvPicPr>
          <p:nvPr>
            <p:ph idx="1"/>
          </p:nvPr>
        </p:nvPicPr>
        <p:blipFill>
          <a:blip r:embed="rId2"/>
          <a:stretch>
            <a:fillRect/>
          </a:stretch>
        </p:blipFill>
        <p:spPr>
          <a:xfrm>
            <a:off x="503259" y="1952625"/>
            <a:ext cx="5990897" cy="4572000"/>
          </a:xfrm>
        </p:spPr>
      </p:pic>
      <p:sp>
        <p:nvSpPr>
          <p:cNvPr id="6" name="TextBox 5">
            <a:extLst>
              <a:ext uri="{FF2B5EF4-FFF2-40B4-BE49-F238E27FC236}">
                <a16:creationId xmlns:a16="http://schemas.microsoft.com/office/drawing/2014/main" id="{1D76EEC7-9DCA-B64D-9A3C-BDB3E2B73CEE}"/>
              </a:ext>
            </a:extLst>
          </p:cNvPr>
          <p:cNvSpPr txBox="1"/>
          <p:nvPr/>
        </p:nvSpPr>
        <p:spPr>
          <a:xfrm>
            <a:off x="6494156" y="2036762"/>
            <a:ext cx="3329151" cy="4258089"/>
          </a:xfrm>
          <a:prstGeom prst="rect">
            <a:avLst/>
          </a:prstGeom>
          <a:noFill/>
        </p:spPr>
        <p:txBody>
          <a:bodyPr wrap="square" rtlCol="0">
            <a:spAutoFit/>
          </a:bodyPr>
          <a:lstStyle/>
          <a:p>
            <a:r>
              <a:rPr lang="en-US" sz="2400" dirty="0"/>
              <a:t>If you have anxiety, likely also depression</a:t>
            </a:r>
          </a:p>
          <a:p>
            <a:endParaRPr lang="en-US" sz="2400" dirty="0"/>
          </a:p>
          <a:p>
            <a:r>
              <a:rPr lang="en-US" sz="2400" dirty="0"/>
              <a:t>Any disorder =&gt; impaired self efficacy / control / esteem</a:t>
            </a:r>
          </a:p>
          <a:p>
            <a:endParaRPr lang="en-US" sz="2400" dirty="0"/>
          </a:p>
          <a:p>
            <a:r>
              <a:rPr lang="en-US" sz="2400" dirty="0"/>
              <a:t>All roads lead to vicious cycle: disengagement, not trying, more depression, etc..</a:t>
            </a:r>
          </a:p>
        </p:txBody>
      </p:sp>
    </p:spTree>
    <p:extLst>
      <p:ext uri="{BB962C8B-B14F-4D97-AF65-F5344CB8AC3E}">
        <p14:creationId xmlns:p14="http://schemas.microsoft.com/office/powerpoint/2010/main" val="6491981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DSM Definition of PD</a:t>
            </a:r>
          </a:p>
        </p:txBody>
      </p:sp>
      <p:sp>
        <p:nvSpPr>
          <p:cNvPr id="3" name="Content Placeholder 2"/>
          <p:cNvSpPr>
            <a:spLocks noGrp="1"/>
          </p:cNvSpPr>
          <p:nvPr>
            <p:ph idx="1"/>
          </p:nvPr>
        </p:nvSpPr>
        <p:spPr/>
        <p:txBody>
          <a:bodyPr/>
          <a:lstStyle/>
          <a:p>
            <a:pPr marL="107737" indent="0">
              <a:buNone/>
            </a:pPr>
            <a:r>
              <a:rPr lang="en-US" dirty="0"/>
              <a:t>Personality disorder must have at least 2 impairments:</a:t>
            </a:r>
          </a:p>
          <a:p>
            <a:pPr lvl="1"/>
            <a:r>
              <a:rPr lang="en-US" b="1" dirty="0"/>
              <a:t>Identity</a:t>
            </a:r>
            <a:r>
              <a:rPr lang="en-US" dirty="0"/>
              <a:t>: stable self-esteem, boundaries, </a:t>
            </a:r>
            <a:r>
              <a:rPr lang="en-US" dirty="0" err="1"/>
              <a:t>etc</a:t>
            </a:r>
            <a:endParaRPr lang="en-US" dirty="0"/>
          </a:p>
          <a:p>
            <a:pPr lvl="1"/>
            <a:r>
              <a:rPr lang="en-US" b="1" dirty="0"/>
              <a:t>Self-direction</a:t>
            </a:r>
            <a:r>
              <a:rPr lang="en-US" dirty="0"/>
              <a:t>: ability to pursue goals</a:t>
            </a:r>
          </a:p>
          <a:p>
            <a:pPr lvl="1"/>
            <a:r>
              <a:rPr lang="en-US" b="1" dirty="0"/>
              <a:t>Empathy</a:t>
            </a:r>
          </a:p>
          <a:p>
            <a:pPr lvl="1"/>
            <a:r>
              <a:rPr lang="en-US" b="1" dirty="0"/>
              <a:t>Intimacy</a:t>
            </a:r>
          </a:p>
        </p:txBody>
      </p:sp>
    </p:spTree>
    <p:extLst>
      <p:ext uri="{BB962C8B-B14F-4D97-AF65-F5344CB8AC3E}">
        <p14:creationId xmlns:p14="http://schemas.microsoft.com/office/powerpoint/2010/main" val="7618167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Borderline Personality Disorder</a:t>
            </a:r>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BPD is particularly dangerous (self &amp; other harm):</a:t>
            </a:r>
          </a:p>
          <a:p>
            <a:pPr marL="0" marR="0" lvl="0" indent="0" defTabSz="914400" eaLnBrk="1" fontAlgn="auto" latinLnBrk="0" hangingPunct="1">
              <a:lnSpc>
                <a:spcPct val="100000"/>
              </a:lnSpc>
              <a:spcBef>
                <a:spcPts val="0"/>
              </a:spcBef>
              <a:spcAft>
                <a:spcPts val="0"/>
              </a:spcAft>
              <a:buClrTx/>
              <a:buSzTx/>
              <a:buFontTx/>
              <a:buNone/>
              <a:tabLst/>
              <a:defRPr/>
            </a:pPr>
            <a:r>
              <a:rPr lang="en-US" dirty="0"/>
              <a:t>Impulsive, moody, frightened of abandonment, unstable sense of self, emptiness, worthlessness, stormy relationships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69455820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Diathesis-Stress Model</a:t>
            </a:r>
          </a:p>
        </p:txBody>
      </p:sp>
      <p:sp>
        <p:nvSpPr>
          <p:cNvPr id="3" name="Content Placeholder 2"/>
          <p:cNvSpPr>
            <a:spLocks noGrp="1"/>
          </p:cNvSpPr>
          <p:nvPr>
            <p:ph idx="1"/>
          </p:nvPr>
        </p:nvSpPr>
        <p:spPr/>
        <p:txBody>
          <a:bodyPr/>
          <a:lstStyle/>
          <a:p>
            <a:pPr marL="107737" indent="0">
              <a:buNone/>
            </a:pPr>
            <a:r>
              <a:rPr lang="en-US" b="1" dirty="0"/>
              <a:t>Diathesis: </a:t>
            </a:r>
            <a:r>
              <a:rPr lang="en-US" dirty="0"/>
              <a:t>genetic vulnerability ~50% heritability</a:t>
            </a:r>
          </a:p>
          <a:p>
            <a:pPr marL="107737" indent="0">
              <a:buNone/>
            </a:pPr>
            <a:r>
              <a:rPr lang="en-US" b="1" dirty="0"/>
              <a:t>Stress</a:t>
            </a:r>
            <a:r>
              <a:rPr lang="en-US" dirty="0"/>
              <a:t>: experience that triggers latent genetic predisposition</a:t>
            </a:r>
          </a:p>
          <a:p>
            <a:endParaRPr lang="en-US" dirty="0"/>
          </a:p>
          <a:p>
            <a:pPr marL="107737" indent="0">
              <a:buNone/>
            </a:pPr>
            <a:r>
              <a:rPr lang="en-US" dirty="0"/>
              <a:t>Mindfulness-based therapy attempts to reduce </a:t>
            </a:r>
            <a:r>
              <a:rPr lang="en-US" i="1" dirty="0"/>
              <a:t>stress</a:t>
            </a:r>
            <a:r>
              <a:rPr lang="en-US" dirty="0"/>
              <a:t> response to adverse experiences, promote acceptance, understanding.</a:t>
            </a:r>
          </a:p>
        </p:txBody>
      </p:sp>
    </p:spTree>
    <p:extLst>
      <p:ext uri="{BB962C8B-B14F-4D97-AF65-F5344CB8AC3E}">
        <p14:creationId xmlns:p14="http://schemas.microsoft.com/office/powerpoint/2010/main" val="19799048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Triple Vulnerability Theory</a:t>
            </a:r>
            <a:br>
              <a:rPr lang="en-US" dirty="0"/>
            </a:br>
            <a:r>
              <a:rPr lang="en-US" sz="3600" dirty="0"/>
              <a:t>(Barlow)</a:t>
            </a:r>
          </a:p>
        </p:txBody>
      </p:sp>
      <p:sp>
        <p:nvSpPr>
          <p:cNvPr id="3" name="Content Placeholder 2"/>
          <p:cNvSpPr>
            <a:spLocks noGrp="1"/>
          </p:cNvSpPr>
          <p:nvPr>
            <p:ph idx="1"/>
          </p:nvPr>
        </p:nvSpPr>
        <p:spPr/>
        <p:txBody>
          <a:bodyPr/>
          <a:lstStyle/>
          <a:p>
            <a:pPr marL="107737" indent="0">
              <a:buNone/>
            </a:pPr>
            <a:r>
              <a:rPr lang="en-US" dirty="0"/>
              <a:t>Generalized Biological Vulnerability (genetic)</a:t>
            </a:r>
          </a:p>
          <a:p>
            <a:pPr marL="107737" indent="0">
              <a:buNone/>
            </a:pPr>
            <a:r>
              <a:rPr lang="en-US" dirty="0"/>
              <a:t>Generalized Psychological Vulnerability </a:t>
            </a:r>
          </a:p>
          <a:p>
            <a:pPr lvl="1"/>
            <a:r>
              <a:rPr lang="en-US" dirty="0"/>
              <a:t>General beliefs about the world (dangerous, </a:t>
            </a:r>
            <a:r>
              <a:rPr lang="en-US" dirty="0" err="1"/>
              <a:t>etc</a:t>
            </a:r>
            <a:r>
              <a:rPr lang="en-US" dirty="0"/>
              <a:t>)</a:t>
            </a:r>
          </a:p>
          <a:p>
            <a:pPr marL="107737" indent="0">
              <a:buNone/>
            </a:pPr>
            <a:r>
              <a:rPr lang="en-US" dirty="0"/>
              <a:t>Specific Psychological Vulnerability</a:t>
            </a:r>
          </a:p>
          <a:p>
            <a:pPr lvl="1"/>
            <a:r>
              <a:rPr lang="en-US" dirty="0"/>
              <a:t>Specific learned beliefs / situations (embarrassment is very bad)</a:t>
            </a:r>
          </a:p>
          <a:p>
            <a:pPr marL="107737" indent="0">
              <a:buNone/>
            </a:pPr>
            <a:r>
              <a:rPr lang="en-US" dirty="0"/>
              <a:t>= </a:t>
            </a:r>
            <a:r>
              <a:rPr lang="en-US" b="1" dirty="0"/>
              <a:t>Stress</a:t>
            </a:r>
            <a:r>
              <a:rPr lang="en-US" dirty="0"/>
              <a:t> -&gt; Social Anxiety Disorder</a:t>
            </a:r>
          </a:p>
        </p:txBody>
      </p:sp>
    </p:spTree>
    <p:extLst>
      <p:ext uri="{BB962C8B-B14F-4D97-AF65-F5344CB8AC3E}">
        <p14:creationId xmlns:p14="http://schemas.microsoft.com/office/powerpoint/2010/main" val="9061247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Therapy Definition</a:t>
            </a:r>
          </a:p>
        </p:txBody>
      </p:sp>
      <p:sp>
        <p:nvSpPr>
          <p:cNvPr id="3" name="Content Placeholder 2"/>
          <p:cNvSpPr>
            <a:spLocks noGrp="1"/>
          </p:cNvSpPr>
          <p:nvPr>
            <p:ph idx="1"/>
          </p:nvPr>
        </p:nvSpPr>
        <p:spPr/>
        <p:txBody>
          <a:bodyPr/>
          <a:lstStyle/>
          <a:p>
            <a:pPr marL="107737" indent="0">
              <a:buNone/>
            </a:pPr>
            <a:r>
              <a:rPr lang="en-US" b="1" dirty="0"/>
              <a:t>Psychotherapy</a:t>
            </a:r>
            <a:r>
              <a:rPr lang="en-US" dirty="0"/>
              <a:t> is a unique form of relationship:</a:t>
            </a:r>
          </a:p>
          <a:p>
            <a:pPr lvl="1"/>
            <a:r>
              <a:rPr lang="en-US" dirty="0"/>
              <a:t>Focus entirely on client’s needs and problems</a:t>
            </a:r>
          </a:p>
          <a:p>
            <a:pPr lvl="1"/>
            <a:r>
              <a:rPr lang="en-US" dirty="0"/>
              <a:t>Therapist is paid</a:t>
            </a:r>
          </a:p>
          <a:p>
            <a:pPr lvl="1"/>
            <a:r>
              <a:rPr lang="en-US" dirty="0"/>
              <a:t>Therapy takes place in structured setting</a:t>
            </a:r>
          </a:p>
          <a:p>
            <a:pPr lvl="1"/>
            <a:r>
              <a:rPr lang="en-US" dirty="0"/>
              <a:t>Each meeting is time-limited (e.g., 50min)</a:t>
            </a:r>
          </a:p>
          <a:p>
            <a:pPr lvl="1"/>
            <a:r>
              <a:rPr lang="en-US" dirty="0"/>
              <a:t>The relationship is expected to terminate</a:t>
            </a:r>
          </a:p>
        </p:txBody>
      </p:sp>
    </p:spTree>
    <p:extLst>
      <p:ext uri="{BB962C8B-B14F-4D97-AF65-F5344CB8AC3E}">
        <p14:creationId xmlns:p14="http://schemas.microsoft.com/office/powerpoint/2010/main" val="24921594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606D2-7D43-374B-8AA7-797E8874B6BC}"/>
              </a:ext>
            </a:extLst>
          </p:cNvPr>
          <p:cNvSpPr>
            <a:spLocks noGrp="1"/>
          </p:cNvSpPr>
          <p:nvPr>
            <p:ph type="title"/>
          </p:nvPr>
        </p:nvSpPr>
        <p:spPr/>
        <p:txBody>
          <a:bodyPr/>
          <a:lstStyle/>
          <a:p>
            <a:r>
              <a:rPr lang="en-US" dirty="0"/>
              <a:t>Therapy is Safe Social Bond</a:t>
            </a:r>
            <a:br>
              <a:rPr lang="en-US" dirty="0"/>
            </a:br>
            <a:r>
              <a:rPr lang="en-US" dirty="0"/>
              <a:t>Rebuilds Self-Efficacy, Control</a:t>
            </a:r>
          </a:p>
        </p:txBody>
      </p:sp>
      <p:pic>
        <p:nvPicPr>
          <p:cNvPr id="35846" name="Picture 6" descr="Blog Therapy, Therapy, Therapy Blog, Blogging Therapy, Therapy,..">
            <a:extLst>
              <a:ext uri="{FF2B5EF4-FFF2-40B4-BE49-F238E27FC236}">
                <a16:creationId xmlns:a16="http://schemas.microsoft.com/office/drawing/2014/main" id="{6C718D6D-6DF7-5241-AB85-37C7D7DDAE93}"/>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84238" y="1724025"/>
            <a:ext cx="8305800" cy="553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6416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Forms of Therapy</a:t>
            </a:r>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Current, Empirically Supported Therapy (EST):</a:t>
            </a:r>
          </a:p>
          <a:p>
            <a:pPr marL="888147" lvl="1" indent="-457200" defTabSz="914400" fontAlgn="auto">
              <a:lnSpc>
                <a:spcPct val="100000"/>
              </a:lnSpc>
              <a:spcBef>
                <a:spcPts val="0"/>
              </a:spcBef>
              <a:spcAft>
                <a:spcPts val="0"/>
              </a:spcAft>
              <a:buClrTx/>
              <a:buSzTx/>
            </a:pPr>
            <a:r>
              <a:rPr lang="en-US" b="1" dirty="0"/>
              <a:t>Cognitive-Behavior Therapy </a:t>
            </a:r>
            <a:r>
              <a:rPr lang="en-US" dirty="0"/>
              <a:t>(CBT): change thoughts and behaviors (GAD, Panic, Depression)</a:t>
            </a:r>
          </a:p>
          <a:p>
            <a:pPr marL="888147" lvl="1" indent="-457200" defTabSz="914400" fontAlgn="auto">
              <a:lnSpc>
                <a:spcPct val="100000"/>
              </a:lnSpc>
              <a:spcBef>
                <a:spcPts val="0"/>
              </a:spcBef>
              <a:spcAft>
                <a:spcPts val="0"/>
              </a:spcAft>
              <a:buClrTx/>
              <a:buSzTx/>
            </a:pPr>
            <a:r>
              <a:rPr lang="en-US" b="1" dirty="0"/>
              <a:t>Mindfulness-based CT </a:t>
            </a:r>
            <a:r>
              <a:rPr lang="en-US" dirty="0"/>
              <a:t>(MBCT): + acceptance</a:t>
            </a:r>
          </a:p>
          <a:p>
            <a:pPr marL="888147" lvl="1" indent="-457200" defTabSz="914400" fontAlgn="auto">
              <a:lnSpc>
                <a:spcPct val="100000"/>
              </a:lnSpc>
              <a:spcBef>
                <a:spcPts val="0"/>
              </a:spcBef>
              <a:spcAft>
                <a:spcPts val="0"/>
              </a:spcAft>
              <a:buClrTx/>
              <a:buSzTx/>
            </a:pPr>
            <a:r>
              <a:rPr lang="en-US" b="1" dirty="0"/>
              <a:t>Behavior Therapy </a:t>
            </a:r>
            <a:r>
              <a:rPr lang="en-US" dirty="0"/>
              <a:t>(BT): conditioning (Depression)</a:t>
            </a:r>
          </a:p>
          <a:p>
            <a:pPr marL="888147" lvl="1" indent="-457200" defTabSz="914400" fontAlgn="auto">
              <a:lnSpc>
                <a:spcPct val="100000"/>
              </a:lnSpc>
              <a:spcBef>
                <a:spcPts val="0"/>
              </a:spcBef>
              <a:spcAft>
                <a:spcPts val="0"/>
              </a:spcAft>
              <a:buClrTx/>
              <a:buSzTx/>
            </a:pPr>
            <a:r>
              <a:rPr lang="en-US" b="1" dirty="0"/>
              <a:t>Exposure Therapy </a:t>
            </a:r>
            <a:r>
              <a:rPr lang="en-US" dirty="0"/>
              <a:t>(OCD, phobias)</a:t>
            </a:r>
          </a:p>
          <a:p>
            <a:pPr marL="888147" lvl="1" indent="-457200" defTabSz="914400" fontAlgn="auto">
              <a:lnSpc>
                <a:spcPct val="100000"/>
              </a:lnSpc>
              <a:spcBef>
                <a:spcPts val="0"/>
              </a:spcBef>
              <a:spcAft>
                <a:spcPts val="0"/>
              </a:spcAft>
              <a:buClrTx/>
              <a:buSzTx/>
            </a:pPr>
            <a:r>
              <a:rPr lang="en-US" dirty="0"/>
              <a:t>(also Group, Family, Couple Therapy)</a:t>
            </a:r>
          </a:p>
          <a:p>
            <a:pPr marL="0" marR="0" lvl="0" indent="0" defTabSz="914400" eaLnBrk="1" fontAlgn="auto" latinLnBrk="0" hangingPunct="1">
              <a:lnSpc>
                <a:spcPct val="100000"/>
              </a:lnSpc>
              <a:spcBef>
                <a:spcPts val="0"/>
              </a:spcBef>
              <a:spcAft>
                <a:spcPts val="0"/>
              </a:spcAft>
              <a:buClrTx/>
              <a:buSzTx/>
              <a:buFontTx/>
              <a:buNone/>
              <a:tabLst/>
              <a:defRPr/>
            </a:pPr>
            <a:r>
              <a:rPr lang="en-US" b="1" dirty="0"/>
              <a:t>Integrative</a:t>
            </a:r>
            <a:r>
              <a:rPr lang="en-US" dirty="0"/>
              <a:t>: most common, tailor to client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Old: Psychoanalysis, Psychodynamic Therapy, Client-Centered Therapy, REBT</a:t>
            </a:r>
          </a:p>
        </p:txBody>
      </p:sp>
    </p:spTree>
    <p:extLst>
      <p:ext uri="{BB962C8B-B14F-4D97-AF65-F5344CB8AC3E}">
        <p14:creationId xmlns:p14="http://schemas.microsoft.com/office/powerpoint/2010/main" val="15360615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Science Works!</a:t>
            </a:r>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Behavioral Therapy = Behaviorism Theory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Cognitive Therapy = Cognitive Theory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Mindfulness = Buddhist Theory </a:t>
            </a:r>
            <a:r>
              <a:rPr lang="en-US" dirty="0">
                <a:sym typeface="Wingdings"/>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20435224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(Behavior) Therapy</a:t>
            </a:r>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Goal: change negative beliefs, automatic thoughts (negative cognitive triad, Beck) *and behaviors*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Method: get client to question beliefs, confront negative thoughts with positive facts..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Challenges: Many ways of focusing on negative: Overgeneralization; Discounting positives; Catastrophizing; Mind-reading; Magnifying; Filtering</a:t>
            </a:r>
          </a:p>
        </p:txBody>
      </p:sp>
    </p:spTree>
    <p:extLst>
      <p:ext uri="{BB962C8B-B14F-4D97-AF65-F5344CB8AC3E}">
        <p14:creationId xmlns:p14="http://schemas.microsoft.com/office/powerpoint/2010/main" val="20241275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Behaviorism and Exposure</a:t>
            </a:r>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Behavior Therapy: Use operant, classical conditioning to shape positive patterns of behavior (prizes, </a:t>
            </a:r>
            <a:r>
              <a:rPr lang="en-US" i="1" dirty="0"/>
              <a:t>token economy, contingency </a:t>
            </a:r>
            <a:r>
              <a:rPr lang="en-US" i="1" dirty="0" err="1"/>
              <a:t>mgmt</a:t>
            </a:r>
            <a:r>
              <a:rPr lang="en-US" dirty="0"/>
              <a: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Exposure Therapy: Extinguish negative associations through careful extinction training: </a:t>
            </a:r>
            <a:r>
              <a:rPr lang="en-US" b="1" dirty="0"/>
              <a:t>systematic desensitization </a:t>
            </a:r>
            <a:r>
              <a:rPr lang="en-US" dirty="0"/>
              <a:t>(don’t activate “US”)</a:t>
            </a:r>
          </a:p>
          <a:p>
            <a:pPr marL="0" marR="0" lvl="0" indent="0" defTabSz="914400" eaLnBrk="1" fontAlgn="auto" latinLnBrk="0" hangingPunct="1">
              <a:lnSpc>
                <a:spcPct val="100000"/>
              </a:lnSpc>
              <a:spcBef>
                <a:spcPts val="0"/>
              </a:spcBef>
              <a:spcAft>
                <a:spcPts val="0"/>
              </a:spcAft>
              <a:buClrTx/>
              <a:buSzTx/>
              <a:buFontTx/>
              <a:buNone/>
              <a:tabLst/>
              <a:defRPr/>
            </a:pPr>
            <a:r>
              <a:rPr lang="en-US" dirty="0"/>
              <a:t>.. or </a:t>
            </a:r>
            <a:r>
              <a:rPr lang="en-US" b="1" dirty="0"/>
              <a:t>flooding</a:t>
            </a:r>
            <a:r>
              <a:rPr lang="en-US" dirty="0"/>
              <a:t> (wear it down!)</a:t>
            </a:r>
          </a:p>
        </p:txBody>
      </p:sp>
    </p:spTree>
    <p:extLst>
      <p:ext uri="{BB962C8B-B14F-4D97-AF65-F5344CB8AC3E}">
        <p14:creationId xmlns:p14="http://schemas.microsoft.com/office/powerpoint/2010/main" val="498518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6AF00-DE30-1B46-A238-9328C636B8A0}"/>
              </a:ext>
            </a:extLst>
          </p:cNvPr>
          <p:cNvSpPr>
            <a:spLocks noGrp="1"/>
          </p:cNvSpPr>
          <p:nvPr>
            <p:ph type="title"/>
          </p:nvPr>
        </p:nvSpPr>
        <p:spPr/>
        <p:txBody>
          <a:bodyPr/>
          <a:lstStyle/>
          <a:p>
            <a:r>
              <a:rPr lang="en-US" dirty="0"/>
              <a:t>Virtuous Cycles Too!</a:t>
            </a:r>
          </a:p>
        </p:txBody>
      </p:sp>
      <p:pic>
        <p:nvPicPr>
          <p:cNvPr id="5" name="Content Placeholder 4">
            <a:extLst>
              <a:ext uri="{FF2B5EF4-FFF2-40B4-BE49-F238E27FC236}">
                <a16:creationId xmlns:a16="http://schemas.microsoft.com/office/drawing/2014/main" id="{CBC1E6B5-4D56-344F-87D0-CF8F728B3278}"/>
              </a:ext>
            </a:extLst>
          </p:cNvPr>
          <p:cNvPicPr>
            <a:picLocks noGrp="1" noChangeAspect="1"/>
          </p:cNvPicPr>
          <p:nvPr>
            <p:ph idx="1"/>
          </p:nvPr>
        </p:nvPicPr>
        <p:blipFill>
          <a:blip r:embed="rId2"/>
          <a:stretch>
            <a:fillRect/>
          </a:stretch>
        </p:blipFill>
        <p:spPr>
          <a:xfrm>
            <a:off x="503259" y="2028825"/>
            <a:ext cx="5990897" cy="4572000"/>
          </a:xfrm>
        </p:spPr>
      </p:pic>
      <p:sp>
        <p:nvSpPr>
          <p:cNvPr id="6" name="TextBox 5">
            <a:extLst>
              <a:ext uri="{FF2B5EF4-FFF2-40B4-BE49-F238E27FC236}">
                <a16:creationId xmlns:a16="http://schemas.microsoft.com/office/drawing/2014/main" id="{1D76EEC7-9DCA-B64D-9A3C-BDB3E2B73CEE}"/>
              </a:ext>
            </a:extLst>
          </p:cNvPr>
          <p:cNvSpPr txBox="1"/>
          <p:nvPr/>
        </p:nvSpPr>
        <p:spPr>
          <a:xfrm>
            <a:off x="6494156" y="2112962"/>
            <a:ext cx="3329151" cy="1480918"/>
          </a:xfrm>
          <a:prstGeom prst="rect">
            <a:avLst/>
          </a:prstGeom>
          <a:noFill/>
        </p:spPr>
        <p:txBody>
          <a:bodyPr wrap="square" rtlCol="0">
            <a:spAutoFit/>
          </a:bodyPr>
          <a:lstStyle/>
          <a:p>
            <a:r>
              <a:rPr lang="en-US" sz="2400" dirty="0"/>
              <a:t>Therapy can intervene in this vicious cycle, start bending toward a virtuous one</a:t>
            </a:r>
          </a:p>
        </p:txBody>
      </p:sp>
    </p:spTree>
    <p:extLst>
      <p:ext uri="{BB962C8B-B14F-4D97-AF65-F5344CB8AC3E}">
        <p14:creationId xmlns:p14="http://schemas.microsoft.com/office/powerpoint/2010/main" val="36794903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Therapy Works!</a:t>
            </a:r>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Average client is better than 80% of non-clients!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1" dirty="0"/>
              <a:t>Randomized Controlled Trials</a:t>
            </a:r>
            <a:r>
              <a:rPr lang="en-US" dirty="0"/>
              <a:t>: gold standard (random assignment -&gt; causal not just correlation)</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1" dirty="0"/>
              <a:t>Clinical Significance</a:t>
            </a:r>
            <a:r>
              <a:rPr lang="en-US" dirty="0"/>
              <a:t>: need more than a statistical effect – need an actual “cure” (e.g., couple therapy example: does couple stay together??) – </a:t>
            </a:r>
            <a:r>
              <a:rPr lang="en-US" i="1" dirty="0"/>
              <a:t>Not widely achieved!!</a:t>
            </a:r>
          </a:p>
        </p:txBody>
      </p:sp>
    </p:spTree>
    <p:extLst>
      <p:ext uri="{BB962C8B-B14F-4D97-AF65-F5344CB8AC3E}">
        <p14:creationId xmlns:p14="http://schemas.microsoft.com/office/powerpoint/2010/main" val="19621184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All Therapies Work</a:t>
            </a:r>
            <a:br>
              <a:rPr lang="en-US" dirty="0"/>
            </a:br>
            <a:r>
              <a:rPr lang="en-US" sz="3600" dirty="0"/>
              <a:t>(everyone’s a winner! = dodo bird)</a:t>
            </a:r>
          </a:p>
        </p:txBody>
      </p:sp>
      <p:sp>
        <p:nvSpPr>
          <p:cNvPr id="3" name="Content Placeholder 2"/>
          <p:cNvSpPr>
            <a:spLocks noGrp="1"/>
          </p:cNvSpPr>
          <p:nvPr>
            <p:ph idx="1"/>
          </p:nvPr>
        </p:nvSpPr>
        <p:spPr>
          <a:xfrm>
            <a:off x="503259" y="2028825"/>
            <a:ext cx="9067799" cy="4730771"/>
          </a:xfrm>
        </p:spPr>
        <p:txBody>
          <a:bodyPr/>
          <a:lstStyle/>
          <a:p>
            <a:pPr marL="107737" indent="0">
              <a:buNone/>
            </a:pPr>
            <a:r>
              <a:rPr lang="en-US" i="1" dirty="0" err="1"/>
              <a:t>Theraputic</a:t>
            </a:r>
            <a:r>
              <a:rPr lang="en-US" i="1" dirty="0"/>
              <a:t> alliance; Therapist allegiance and competence.</a:t>
            </a:r>
          </a:p>
          <a:p>
            <a:pPr marL="107737" indent="0">
              <a:buNone/>
            </a:pPr>
            <a:r>
              <a:rPr lang="en-US" dirty="0"/>
              <a:t>Why do these factors make people feel better?</a:t>
            </a:r>
          </a:p>
          <a:p>
            <a:r>
              <a:rPr lang="en-US" dirty="0"/>
              <a:t>	Hope, confidence, positive emotions, willingness to commit effort..</a:t>
            </a:r>
          </a:p>
          <a:p>
            <a:r>
              <a:rPr lang="en-US" dirty="0"/>
              <a:t>In other words, therapy </a:t>
            </a:r>
            <a:r>
              <a:rPr lang="en-US" i="1" dirty="0"/>
              <a:t>imparts self-efficacy and reboots goal-driven cognitive system!</a:t>
            </a:r>
          </a:p>
          <a:p>
            <a:r>
              <a:rPr lang="en-US" dirty="0"/>
              <a:t>CCC = Control</a:t>
            </a:r>
          </a:p>
        </p:txBody>
      </p:sp>
    </p:spTree>
    <p:extLst>
      <p:ext uri="{BB962C8B-B14F-4D97-AF65-F5344CB8AC3E}">
        <p14:creationId xmlns:p14="http://schemas.microsoft.com/office/powerpoint/2010/main" val="16483669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Bottom line</a:t>
            </a:r>
          </a:p>
        </p:txBody>
      </p:sp>
      <p:sp>
        <p:nvSpPr>
          <p:cNvPr id="3" name="Content Placeholder 2"/>
          <p:cNvSpPr>
            <a:spLocks noGrp="1"/>
          </p:cNvSpPr>
          <p:nvPr>
            <p:ph idx="1"/>
          </p:nvPr>
        </p:nvSpPr>
        <p:spPr/>
        <p:txBody>
          <a:bodyPr/>
          <a:lstStyle/>
          <a:p>
            <a:pPr marL="107737" indent="0">
              <a:buNone/>
            </a:pPr>
            <a:r>
              <a:rPr lang="en-US" dirty="0"/>
              <a:t>It takes </a:t>
            </a:r>
            <a:r>
              <a:rPr lang="en-US" i="1" dirty="0"/>
              <a:t>serious work </a:t>
            </a:r>
            <a:r>
              <a:rPr lang="en-US" dirty="0"/>
              <a:t>to overcome strength of negative emotional systems:</a:t>
            </a:r>
          </a:p>
          <a:p>
            <a:pPr lvl="1"/>
            <a:r>
              <a:rPr lang="en-US" dirty="0"/>
              <a:t>Easy to be overcome with defeatist, negative thoughts, worries, anxieties, </a:t>
            </a:r>
            <a:r>
              <a:rPr lang="en-US" dirty="0" err="1"/>
              <a:t>etc</a:t>
            </a:r>
            <a:endParaRPr lang="en-US" dirty="0"/>
          </a:p>
          <a:p>
            <a:pPr lvl="1"/>
            <a:r>
              <a:rPr lang="en-US" dirty="0"/>
              <a:t>Sometimes you need some help!  Someone who can talk you through it, get you pointed in a new direction, etc..</a:t>
            </a:r>
          </a:p>
          <a:p>
            <a:pPr lvl="1"/>
            <a:r>
              <a:rPr lang="en-US" dirty="0"/>
              <a:t>First step is always recognition and acceptance, and understanding that this is just how your brain works, and you just need to work at it to overcome..</a:t>
            </a:r>
          </a:p>
        </p:txBody>
      </p:sp>
    </p:spTree>
    <p:extLst>
      <p:ext uri="{BB962C8B-B14F-4D97-AF65-F5344CB8AC3E}">
        <p14:creationId xmlns:p14="http://schemas.microsoft.com/office/powerpoint/2010/main" val="124974310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Pharmacotherapy</a:t>
            </a:r>
          </a:p>
        </p:txBody>
      </p:sp>
      <p:sp>
        <p:nvSpPr>
          <p:cNvPr id="3" name="Content Placeholder 2"/>
          <p:cNvSpPr>
            <a:spLocks noGrp="1"/>
          </p:cNvSpPr>
          <p:nvPr>
            <p:ph idx="1"/>
          </p:nvPr>
        </p:nvSpPr>
        <p:spPr/>
        <p:txBody>
          <a:bodyPr/>
          <a:lstStyle/>
          <a:p>
            <a:r>
              <a:rPr lang="en-US" dirty="0"/>
              <a:t>No more effective than “placebo” for most people</a:t>
            </a:r>
          </a:p>
          <a:p>
            <a:r>
              <a:rPr lang="en-US" dirty="0"/>
              <a:t>Massive conspiracy marketing from drug companies, pushing a “miracle cure” for shiny happy people!</a:t>
            </a:r>
          </a:p>
          <a:p>
            <a:r>
              <a:rPr lang="en-US" dirty="0"/>
              <a:t>Major side effects and risks, including extreme violence, suicide in some cases..</a:t>
            </a:r>
          </a:p>
        </p:txBody>
      </p:sp>
    </p:spTree>
    <p:extLst>
      <p:ext uri="{BB962C8B-B14F-4D97-AF65-F5344CB8AC3E}">
        <p14:creationId xmlns:p14="http://schemas.microsoft.com/office/powerpoint/2010/main" val="2863955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606D2-7D43-374B-8AA7-797E8874B6BC}"/>
              </a:ext>
            </a:extLst>
          </p:cNvPr>
          <p:cNvSpPr>
            <a:spLocks noGrp="1"/>
          </p:cNvSpPr>
          <p:nvPr>
            <p:ph type="title"/>
          </p:nvPr>
        </p:nvSpPr>
        <p:spPr/>
        <p:txBody>
          <a:bodyPr/>
          <a:lstStyle/>
          <a:p>
            <a:r>
              <a:rPr lang="en-US" dirty="0"/>
              <a:t>Therapy is Safe Social Bond</a:t>
            </a:r>
            <a:br>
              <a:rPr lang="en-US" dirty="0"/>
            </a:br>
            <a:r>
              <a:rPr lang="en-US" dirty="0"/>
              <a:t>Rebuilds Self-Efficacy, Control</a:t>
            </a:r>
          </a:p>
        </p:txBody>
      </p:sp>
      <p:pic>
        <p:nvPicPr>
          <p:cNvPr id="35846" name="Picture 6" descr="Blog Therapy, Therapy, Therapy Blog, Blogging Therapy, Therapy,..">
            <a:extLst>
              <a:ext uri="{FF2B5EF4-FFF2-40B4-BE49-F238E27FC236}">
                <a16:creationId xmlns:a16="http://schemas.microsoft.com/office/drawing/2014/main" id="{6C718D6D-6DF7-5241-AB85-37C7D7DDAE93}"/>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84238" y="1724025"/>
            <a:ext cx="8305800" cy="553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3198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6AC30-2C64-0144-A027-86AADD69BB51}"/>
              </a:ext>
            </a:extLst>
          </p:cNvPr>
          <p:cNvSpPr>
            <a:spLocks noGrp="1"/>
          </p:cNvSpPr>
          <p:nvPr>
            <p:ph type="title"/>
          </p:nvPr>
        </p:nvSpPr>
        <p:spPr/>
        <p:txBody>
          <a:bodyPr/>
          <a:lstStyle/>
          <a:p>
            <a:r>
              <a:rPr lang="en-US" dirty="0"/>
              <a:t>Therapy (CBT) &gt;= SSRI!</a:t>
            </a:r>
          </a:p>
        </p:txBody>
      </p:sp>
      <p:pic>
        <p:nvPicPr>
          <p:cNvPr id="36866" name="Picture 2" descr="When an SSRI medication impacts your sex life - Harvard Health">
            <a:extLst>
              <a:ext uri="{FF2B5EF4-FFF2-40B4-BE49-F238E27FC236}">
                <a16:creationId xmlns:a16="http://schemas.microsoft.com/office/drawing/2014/main" id="{F73769B6-CE9D-B447-8AFB-7C9F457D6B5A}"/>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4352925" y="3744461"/>
            <a:ext cx="5268922" cy="351676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6" descr="Blog Therapy, Therapy, Therapy Blog, Blogging Therapy, Therapy,..">
            <a:extLst>
              <a:ext uri="{FF2B5EF4-FFF2-40B4-BE49-F238E27FC236}">
                <a16:creationId xmlns:a16="http://schemas.microsoft.com/office/drawing/2014/main" id="{582FDBA0-FE2A-0A4E-B12C-9B160696FCB7}"/>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61924" y="1767455"/>
            <a:ext cx="5275145" cy="351676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F740B89-9F87-CE43-AFBB-D748F17551F7}"/>
              </a:ext>
            </a:extLst>
          </p:cNvPr>
          <p:cNvSpPr txBox="1"/>
          <p:nvPr/>
        </p:nvSpPr>
        <p:spPr>
          <a:xfrm>
            <a:off x="5648325" y="1767455"/>
            <a:ext cx="3922713" cy="1712520"/>
          </a:xfrm>
          <a:prstGeom prst="rect">
            <a:avLst/>
          </a:prstGeom>
          <a:noFill/>
        </p:spPr>
        <p:txBody>
          <a:bodyPr wrap="square" rtlCol="0">
            <a:spAutoFit/>
          </a:bodyPr>
          <a:lstStyle/>
          <a:p>
            <a:r>
              <a:rPr lang="en-US" sz="2800" dirty="0"/>
              <a:t>For most anxiety, depression cases.</a:t>
            </a:r>
          </a:p>
          <a:p>
            <a:r>
              <a:rPr lang="en-US" sz="2800" dirty="0"/>
              <a:t>Has no side effects!</a:t>
            </a:r>
          </a:p>
          <a:p>
            <a:r>
              <a:rPr lang="en-US" sz="2800" dirty="0"/>
              <a:t>But is expensive!</a:t>
            </a:r>
          </a:p>
        </p:txBody>
      </p:sp>
    </p:spTree>
    <p:extLst>
      <p:ext uri="{BB962C8B-B14F-4D97-AF65-F5344CB8AC3E}">
        <p14:creationId xmlns:p14="http://schemas.microsoft.com/office/powerpoint/2010/main" val="4229815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AE323-5C73-BF43-B422-95413A2382D0}"/>
              </a:ext>
            </a:extLst>
          </p:cNvPr>
          <p:cNvSpPr>
            <a:spLocks noGrp="1"/>
          </p:cNvSpPr>
          <p:nvPr>
            <p:ph type="title"/>
          </p:nvPr>
        </p:nvSpPr>
        <p:spPr/>
        <p:txBody>
          <a:bodyPr/>
          <a:lstStyle/>
          <a:p>
            <a:r>
              <a:rPr lang="en-US" dirty="0"/>
              <a:t>Clinical Professionals, DSM-5</a:t>
            </a:r>
          </a:p>
        </p:txBody>
      </p:sp>
      <p:sp>
        <p:nvSpPr>
          <p:cNvPr id="3" name="Content Placeholder 2">
            <a:extLst>
              <a:ext uri="{FF2B5EF4-FFF2-40B4-BE49-F238E27FC236}">
                <a16:creationId xmlns:a16="http://schemas.microsoft.com/office/drawing/2014/main" id="{A4A9F6D5-C2C3-0948-B99C-179E277CD4D7}"/>
              </a:ext>
            </a:extLst>
          </p:cNvPr>
          <p:cNvSpPr>
            <a:spLocks noGrp="1"/>
          </p:cNvSpPr>
          <p:nvPr>
            <p:ph idx="1"/>
          </p:nvPr>
        </p:nvSpPr>
        <p:spPr/>
        <p:txBody>
          <a:bodyPr/>
          <a:lstStyle/>
          <a:p>
            <a:pPr marL="107737" indent="0">
              <a:buNone/>
            </a:pPr>
            <a:r>
              <a:rPr lang="en-US" b="1" dirty="0"/>
              <a:t>Psychiatrist</a:t>
            </a:r>
            <a:r>
              <a:rPr lang="en-US" dirty="0"/>
              <a:t>: MD, prescribes drugs</a:t>
            </a:r>
          </a:p>
          <a:p>
            <a:pPr marL="107737" indent="0">
              <a:buNone/>
            </a:pPr>
            <a:r>
              <a:rPr lang="en-US" b="1" dirty="0"/>
              <a:t>Clinical Psychologist</a:t>
            </a:r>
            <a:r>
              <a:rPr lang="en-US" dirty="0"/>
              <a:t>: PhD / MA, Certification, does therapy</a:t>
            </a:r>
          </a:p>
          <a:p>
            <a:pPr marL="107737" indent="0">
              <a:buNone/>
            </a:pPr>
            <a:r>
              <a:rPr lang="en-US" b="1" dirty="0"/>
              <a:t>Social worker</a:t>
            </a:r>
            <a:r>
              <a:rPr lang="en-US" dirty="0"/>
              <a:t>: MA, clinical training</a:t>
            </a:r>
          </a:p>
          <a:p>
            <a:pPr marL="107737" indent="0">
              <a:buNone/>
            </a:pPr>
            <a:r>
              <a:rPr lang="en-US" b="1" dirty="0"/>
              <a:t>Neurologist</a:t>
            </a:r>
            <a:r>
              <a:rPr lang="en-US" dirty="0"/>
              <a:t>: MD works on neural </a:t>
            </a:r>
            <a:r>
              <a:rPr lang="en-US" i="1" dirty="0"/>
              <a:t>diseases</a:t>
            </a:r>
            <a:r>
              <a:rPr lang="en-US" dirty="0"/>
              <a:t> (Parkinson’s, epilepsy, Alzheimer’s)</a:t>
            </a:r>
          </a:p>
          <a:p>
            <a:pPr marL="107737" indent="0">
              <a:buNone/>
            </a:pPr>
            <a:r>
              <a:rPr lang="en-US" b="1" dirty="0"/>
              <a:t>DSM-5</a:t>
            </a:r>
            <a:r>
              <a:rPr lang="en-US" dirty="0"/>
              <a:t>: </a:t>
            </a:r>
            <a:r>
              <a:rPr lang="en-US" i="1" dirty="0"/>
              <a:t>Diagnostic and Statistical Manual of Mental Disorders</a:t>
            </a:r>
            <a:r>
              <a:rPr lang="en-US" dirty="0"/>
              <a:t> (American Psychiatric Assoc)</a:t>
            </a:r>
          </a:p>
        </p:txBody>
      </p:sp>
    </p:spTree>
    <p:extLst>
      <p:ext uri="{BB962C8B-B14F-4D97-AF65-F5344CB8AC3E}">
        <p14:creationId xmlns:p14="http://schemas.microsoft.com/office/powerpoint/2010/main" val="13668423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65623-B528-354D-94B3-D529EF130A40}"/>
              </a:ext>
            </a:extLst>
          </p:cNvPr>
          <p:cNvSpPr>
            <a:spLocks noGrp="1"/>
          </p:cNvSpPr>
          <p:nvPr>
            <p:ph type="title"/>
          </p:nvPr>
        </p:nvSpPr>
        <p:spPr/>
        <p:txBody>
          <a:bodyPr/>
          <a:lstStyle/>
          <a:p>
            <a:r>
              <a:rPr lang="en-US" dirty="0"/>
              <a:t>Disease Model</a:t>
            </a:r>
          </a:p>
        </p:txBody>
      </p:sp>
      <p:sp>
        <p:nvSpPr>
          <p:cNvPr id="3" name="Content Placeholder 2">
            <a:extLst>
              <a:ext uri="{FF2B5EF4-FFF2-40B4-BE49-F238E27FC236}">
                <a16:creationId xmlns:a16="http://schemas.microsoft.com/office/drawing/2014/main" id="{54742FA7-1FB3-8948-A51B-4A044B5200C9}"/>
              </a:ext>
            </a:extLst>
          </p:cNvPr>
          <p:cNvSpPr>
            <a:spLocks noGrp="1"/>
          </p:cNvSpPr>
          <p:nvPr>
            <p:ph idx="1"/>
          </p:nvPr>
        </p:nvSpPr>
        <p:spPr/>
        <p:txBody>
          <a:bodyPr/>
          <a:lstStyle/>
          <a:p>
            <a:pPr marL="107737" indent="0">
              <a:buNone/>
            </a:pPr>
            <a:r>
              <a:rPr lang="en-US" dirty="0"/>
              <a:t>Standard medical paradigm:</a:t>
            </a:r>
          </a:p>
          <a:p>
            <a:pPr marL="107737" indent="0">
              <a:buNone/>
            </a:pPr>
            <a:r>
              <a:rPr lang="en-US" dirty="0"/>
              <a:t>- Clear biological cause (</a:t>
            </a:r>
            <a:r>
              <a:rPr lang="en-US" b="1" dirty="0"/>
              <a:t>etiology</a:t>
            </a:r>
            <a:r>
              <a:rPr lang="en-US" dirty="0"/>
              <a:t>)</a:t>
            </a:r>
          </a:p>
          <a:p>
            <a:pPr marL="107737" indent="0">
              <a:buNone/>
            </a:pPr>
            <a:r>
              <a:rPr lang="en-US" dirty="0"/>
              <a:t>- Direct biological treatment, fixes problem to extent possible</a:t>
            </a:r>
          </a:p>
          <a:p>
            <a:pPr marL="107737" indent="0">
              <a:buNone/>
            </a:pPr>
            <a:r>
              <a:rPr lang="en-US" dirty="0"/>
              <a:t>- Parkinson’s, epilepsy, Alzheimer’s</a:t>
            </a:r>
          </a:p>
          <a:p>
            <a:pPr marL="107737" indent="0">
              <a:buNone/>
            </a:pPr>
            <a:r>
              <a:rPr lang="en-US" dirty="0"/>
              <a:t>Does this apply to everything – just a matter of time to find biological treatment – </a:t>
            </a:r>
          </a:p>
          <a:p>
            <a:pPr marL="107737" indent="0">
              <a:buNone/>
            </a:pPr>
            <a:r>
              <a:rPr lang="en-US" i="1" dirty="0"/>
              <a:t>or are some disorders qualitatively different?</a:t>
            </a:r>
          </a:p>
        </p:txBody>
      </p:sp>
    </p:spTree>
    <p:extLst>
      <p:ext uri="{BB962C8B-B14F-4D97-AF65-F5344CB8AC3E}">
        <p14:creationId xmlns:p14="http://schemas.microsoft.com/office/powerpoint/2010/main" val="2925172300"/>
      </p:ext>
    </p:extLst>
  </p:cSld>
  <p:clrMapOvr>
    <a:masterClrMapping/>
  </p:clrMapOvr>
</p:sld>
</file>

<file path=ppt/theme/theme1.xml><?xml version="1.0" encoding="utf-8"?>
<a:theme xmlns:a="http://schemas.openxmlformats.org/drawingml/2006/main" name="ror_std_emerbrai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Arial"/>
        <a:ea typeface="MS Gothic"/>
        <a:cs typeface="MS Gothic"/>
      </a:majorFont>
      <a:minorFont>
        <a:latin typeface="Arial"/>
        <a:ea typeface="MS Gothic"/>
        <a:cs typeface="MS Gothic"/>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4000"/>
          </a:lnSpc>
          <a:spcBef>
            <a:spcPct val="0"/>
          </a:spcBef>
          <a:spcAft>
            <a:spcPct val="0"/>
          </a:spcAft>
          <a:buClr>
            <a:srgbClr val="000000"/>
          </a:buClr>
          <a:buSzPct val="45000"/>
          <a:buFont typeface="Wingdings" pitchFamily="-111" charset="2"/>
          <a:buNone/>
          <a:tabLst/>
          <a:defRPr kumimoji="0" lang="en-US" sz="1800" b="0" i="0" u="none" strike="noStrike" cap="none" normalizeH="0" baseline="0">
            <a:ln>
              <a:noFill/>
            </a:ln>
            <a:effectLst/>
            <a:latin typeface="Arial" pitchFamily="-111"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4000"/>
          </a:lnSpc>
          <a:spcBef>
            <a:spcPct val="0"/>
          </a:spcBef>
          <a:spcAft>
            <a:spcPct val="0"/>
          </a:spcAft>
          <a:buClr>
            <a:srgbClr val="000000"/>
          </a:buClr>
          <a:buSzPct val="45000"/>
          <a:buFont typeface="Wingdings" pitchFamily="-111" charset="2"/>
          <a:buNone/>
          <a:tabLst/>
          <a:defRPr kumimoji="0" lang="en-US" sz="1800" b="0" i="0" u="none" strike="noStrike" cap="none" normalizeH="0" baseline="0">
            <a:ln>
              <a:noFill/>
            </a:ln>
            <a:effectLst/>
            <a:latin typeface="Arial" pitchFamily="-111"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ror_std_emerbrain.potx</Template>
  <TotalTime>15291</TotalTime>
  <Words>2225</Words>
  <Application>Microsoft Macintosh PowerPoint</Application>
  <PresentationFormat>Custom</PresentationFormat>
  <Paragraphs>297</Paragraphs>
  <Slides>53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Symbol</vt:lpstr>
      <vt:lpstr>Times New Roman</vt:lpstr>
      <vt:lpstr>Wingdings</vt:lpstr>
      <vt:lpstr>ror_std_emerbrain</vt:lpstr>
      <vt:lpstr>Disorders &amp; Treatment</vt:lpstr>
      <vt:lpstr>Loss of Control</vt:lpstr>
      <vt:lpstr>20% suffer at any time 50% lifetime risk</vt:lpstr>
      <vt:lpstr>Comorbidity: Network Attractor</vt:lpstr>
      <vt:lpstr>Virtuous Cycles Too!</vt:lpstr>
      <vt:lpstr>Therapy is Safe Social Bond Rebuilds Self-Efficacy, Control</vt:lpstr>
      <vt:lpstr>Therapy (CBT) &gt;= SSRI!</vt:lpstr>
      <vt:lpstr>Clinical Professionals, DSM-5</vt:lpstr>
      <vt:lpstr>Disease Model</vt:lpstr>
      <vt:lpstr>Attractor = “Psychological” not Bio</vt:lpstr>
      <vt:lpstr>Definition of a Disorder</vt:lpstr>
      <vt:lpstr>Definition of a Disorder</vt:lpstr>
      <vt:lpstr>Definition of a Disorder</vt:lpstr>
      <vt:lpstr>DSM-5 Categories, Prevalence Order </vt:lpstr>
      <vt:lpstr>DSM-5 Developmental Disorders</vt:lpstr>
      <vt:lpstr>DSM-5 Personality Disorders</vt:lpstr>
      <vt:lpstr>Personality Disorders in OCEAN</vt:lpstr>
      <vt:lpstr>Are Categories Useful?</vt:lpstr>
      <vt:lpstr>Same Major Brain Areas Involved in Most Disorders</vt:lpstr>
      <vt:lpstr>Anxiety</vt:lpstr>
      <vt:lpstr>Depression Symptoms (DSM-5) (5 or more, must include 1st 2)</vt:lpstr>
      <vt:lpstr>Depression = Loss of Control</vt:lpstr>
      <vt:lpstr>PowerPoint Presentation</vt:lpstr>
      <vt:lpstr>Treatment Efficacy (Gartlehner et al, 2017)</vt:lpstr>
      <vt:lpstr>Serotonin is VERY Complex</vt:lpstr>
      <vt:lpstr>Substance Use Disorders</vt:lpstr>
      <vt:lpstr>Bipolar</vt:lpstr>
      <vt:lpstr>Eating Disorders: Control</vt:lpstr>
      <vt:lpstr>Schizophrenia</vt:lpstr>
      <vt:lpstr>Pathways of Development (van Kampen, 2014)</vt:lpstr>
      <vt:lpstr>Schizophrenic Brain: Widespread Diffs</vt:lpstr>
      <vt:lpstr>Schizophrenic Brain: Widespread Diffs</vt:lpstr>
      <vt:lpstr>Maternal Immune Activation (Meyer, 2014; Estes &amp; McAllister, 2016)</vt:lpstr>
      <vt:lpstr>PTSD</vt:lpstr>
      <vt:lpstr>OCD</vt:lpstr>
      <vt:lpstr>Developmental: ADHD</vt:lpstr>
      <vt:lpstr>ADHD and Motivation</vt:lpstr>
      <vt:lpstr>Volkow et al, 2011</vt:lpstr>
      <vt:lpstr>Autism Spectrum</vt:lpstr>
      <vt:lpstr>DSM Definition of PD</vt:lpstr>
      <vt:lpstr>Borderline Personality Disorder</vt:lpstr>
      <vt:lpstr>Diathesis-Stress Model</vt:lpstr>
      <vt:lpstr>Triple Vulnerability Theory (Barlow)</vt:lpstr>
      <vt:lpstr>Therapy Definition</vt:lpstr>
      <vt:lpstr>Therapy is Safe Social Bond Rebuilds Self-Efficacy, Control</vt:lpstr>
      <vt:lpstr>Forms of Therapy</vt:lpstr>
      <vt:lpstr>Science Works!</vt:lpstr>
      <vt:lpstr>Cognitive (Behavior) Therapy</vt:lpstr>
      <vt:lpstr>Behaviorism and Exposure</vt:lpstr>
      <vt:lpstr>Therapy Works!</vt:lpstr>
      <vt:lpstr>Why All Therapies Work (everyone’s a winner! = dodo bird)</vt:lpstr>
      <vt:lpstr>Bottom line</vt:lpstr>
      <vt:lpstr>Pharmacotherapy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 Representations and Embodied Agents: Prefrontal Cortex and Basal Ganglia Contributions</dc:title>
  <dc:creator>Randall O'Reilly</dc:creator>
  <cp:lastModifiedBy>Randall O'Reilly</cp:lastModifiedBy>
  <cp:revision>302</cp:revision>
  <dcterms:created xsi:type="dcterms:W3CDTF">2009-03-18T06:10:11Z</dcterms:created>
  <dcterms:modified xsi:type="dcterms:W3CDTF">2021-09-21T08:30:26Z</dcterms:modified>
</cp:coreProperties>
</file>

<file path=docProps/thumbnail.jpeg>
</file>